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9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0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1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2.xml" ContentType="application/vnd.openxmlformats-officedocument.theme+xml"/>
  <Override PartName="/ppt/slideLayouts/slideLayout82.xml" ContentType="application/vnd.openxmlformats-officedocument.presentationml.slideLayout+xml"/>
  <Override PartName="/ppt/theme/theme1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54" r:id="rId4"/>
    <p:sldMasterId id="2147483648" r:id="rId5"/>
    <p:sldMasterId id="2147483659" r:id="rId6"/>
    <p:sldMasterId id="2147483755" r:id="rId7"/>
    <p:sldMasterId id="2147483763" r:id="rId8"/>
    <p:sldMasterId id="2147483771" r:id="rId9"/>
    <p:sldMasterId id="2147483682" r:id="rId10"/>
    <p:sldMasterId id="2147483779" r:id="rId11"/>
    <p:sldMasterId id="2147483730" r:id="rId12"/>
    <p:sldMasterId id="2147483738" r:id="rId13"/>
    <p:sldMasterId id="2147483722" r:id="rId14"/>
    <p:sldMasterId id="2147483746" r:id="rId15"/>
    <p:sldMasterId id="2147483675" r:id="rId16"/>
    <p:sldMasterId id="2147483788" r:id="rId17"/>
  </p:sldMasterIdLst>
  <p:notesMasterIdLst>
    <p:notesMasterId r:id="rId47"/>
  </p:notesMasterIdLst>
  <p:handoutMasterIdLst>
    <p:handoutMasterId r:id="rId48"/>
  </p:handoutMasterIdLst>
  <p:sldIdLst>
    <p:sldId id="263" r:id="rId18"/>
    <p:sldId id="352" r:id="rId19"/>
    <p:sldId id="353" r:id="rId20"/>
    <p:sldId id="343" r:id="rId21"/>
    <p:sldId id="344" r:id="rId22"/>
    <p:sldId id="345" r:id="rId23"/>
    <p:sldId id="346" r:id="rId24"/>
    <p:sldId id="337" r:id="rId25"/>
    <p:sldId id="351" r:id="rId26"/>
    <p:sldId id="354" r:id="rId27"/>
    <p:sldId id="355" r:id="rId28"/>
    <p:sldId id="335" r:id="rId29"/>
    <p:sldId id="350" r:id="rId30"/>
    <p:sldId id="331" r:id="rId31"/>
    <p:sldId id="360" r:id="rId32"/>
    <p:sldId id="333" r:id="rId33"/>
    <p:sldId id="356" r:id="rId34"/>
    <p:sldId id="365" r:id="rId35"/>
    <p:sldId id="366" r:id="rId36"/>
    <p:sldId id="367" r:id="rId37"/>
    <p:sldId id="371" r:id="rId38"/>
    <p:sldId id="372" r:id="rId39"/>
    <p:sldId id="373" r:id="rId40"/>
    <p:sldId id="369" r:id="rId41"/>
    <p:sldId id="357" r:id="rId42"/>
    <p:sldId id="374" r:id="rId43"/>
    <p:sldId id="361" r:id="rId44"/>
    <p:sldId id="359" r:id="rId45"/>
    <p:sldId id="341" r:id="rId46"/>
  </p:sldIdLst>
  <p:sldSz cx="9144000" cy="6858000" type="screen4x3"/>
  <p:notesSz cx="6834188" cy="9979025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DB04B54-7574-4B71-B5EE-BD13A4A6629E}">
          <p14:sldIdLst>
            <p14:sldId id="263"/>
            <p14:sldId id="352"/>
            <p14:sldId id="353"/>
            <p14:sldId id="343"/>
            <p14:sldId id="344"/>
            <p14:sldId id="345"/>
            <p14:sldId id="346"/>
            <p14:sldId id="337"/>
            <p14:sldId id="351"/>
            <p14:sldId id="354"/>
            <p14:sldId id="355"/>
            <p14:sldId id="335"/>
            <p14:sldId id="350"/>
            <p14:sldId id="331"/>
            <p14:sldId id="360"/>
            <p14:sldId id="333"/>
            <p14:sldId id="356"/>
            <p14:sldId id="365"/>
            <p14:sldId id="366"/>
            <p14:sldId id="367"/>
            <p14:sldId id="371"/>
            <p14:sldId id="372"/>
            <p14:sldId id="373"/>
            <p14:sldId id="369"/>
            <p14:sldId id="357"/>
            <p14:sldId id="374"/>
            <p14:sldId id="361"/>
            <p14:sldId id="359"/>
            <p14:sldId id="34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252" userDrawn="1">
          <p15:clr>
            <a:srgbClr val="A4A3A4"/>
          </p15:clr>
        </p15:guide>
        <p15:guide id="2" orient="horz" pos="809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43">
          <p15:clr>
            <a:srgbClr val="A4A3A4"/>
          </p15:clr>
        </p15:guide>
        <p15:guide id="2" pos="215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FF00"/>
    <a:srgbClr val="7BA96B"/>
    <a:srgbClr val="ECE5CB"/>
    <a:srgbClr val="D4BEBF"/>
    <a:srgbClr val="E1D6AC"/>
    <a:srgbClr val="BB9799"/>
    <a:srgbClr val="A5B9B3"/>
    <a:srgbClr val="B1B1B0"/>
    <a:srgbClr val="819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1528" autoAdjust="0"/>
  </p:normalViewPr>
  <p:slideViewPr>
    <p:cSldViewPr snapToGrid="0">
      <p:cViewPr>
        <p:scale>
          <a:sx n="60" d="100"/>
          <a:sy n="60" d="100"/>
        </p:scale>
        <p:origin x="-1512" y="-54"/>
      </p:cViewPr>
      <p:guideLst>
        <p:guide orient="horz" pos="1252"/>
        <p:guide orient="horz" pos="809"/>
        <p:guide orient="horz" pos="3861"/>
        <p:guide pos="2880"/>
        <p:guide pos="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5" d="100"/>
          <a:sy n="65" d="100"/>
        </p:scale>
        <p:origin x="-1554" y="-72"/>
      </p:cViewPr>
      <p:guideLst>
        <p:guide orient="horz" pos="3143"/>
        <p:guide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DD9EC-D95E-4943-87B3-FEA888A92B3E}" type="doc">
      <dgm:prSet loTypeId="urn:microsoft.com/office/officeart/2011/layout/HexagonRadial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241AB8-1479-401E-A8A3-F77AB01658D6}">
      <dgm:prSet custT="1"/>
      <dgm:spPr/>
      <dgm:t>
        <a:bodyPr/>
        <a:lstStyle/>
        <a:p>
          <a:pPr algn="ctr"/>
          <a:r>
            <a:rPr lang="en-US" sz="2800" b="1" noProof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lvo Broad Pro Digital" panose="020B0606030202080204" pitchFamily="34" charset="0"/>
            </a:rPr>
            <a:t>DevOps</a:t>
          </a:r>
        </a:p>
      </dgm:t>
    </dgm:pt>
    <dgm:pt modelId="{7CC87289-97F3-47DC-8892-877CF89E7172}" type="parTrans" cxnId="{45710D2B-CDD5-41F8-84DB-EB416BBF70A9}">
      <dgm:prSet/>
      <dgm:spPr/>
      <dgm:t>
        <a:bodyPr/>
        <a:lstStyle/>
        <a:p>
          <a:pPr algn="ctr"/>
          <a:endParaRPr lang="en-US"/>
        </a:p>
      </dgm:t>
    </dgm:pt>
    <dgm:pt modelId="{6BD2EB35-765B-4B75-89A1-376EC4064A99}" type="sibTrans" cxnId="{45710D2B-CDD5-41F8-84DB-EB416BBF70A9}">
      <dgm:prSet/>
      <dgm:spPr/>
      <dgm:t>
        <a:bodyPr/>
        <a:lstStyle/>
        <a:p>
          <a:pPr algn="ctr"/>
          <a:endParaRPr lang="en-US"/>
        </a:p>
      </dgm:t>
    </dgm:pt>
    <dgm:pt modelId="{7CA70DF8-14D5-4EE1-8057-3F042089E759}">
      <dgm:prSet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Lean</a:t>
          </a:r>
          <a:endParaRPr lang="pl-PL" sz="1300" kern="1200" noProof="0" dirty="0">
            <a:solidFill>
              <a:prstClr val="white"/>
            </a:solidFill>
            <a:latin typeface="Volvo Broad Pro Digital" panose="020B0606030202080204" pitchFamily="34" charset="0"/>
            <a:ea typeface="+mn-ea"/>
            <a:cs typeface="+mn-cs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&amp;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Agile</a:t>
          </a:r>
          <a:endParaRPr lang="pl-PL" sz="1300" kern="1200" noProof="0" dirty="0">
            <a:solidFill>
              <a:prstClr val="white"/>
            </a:solidFill>
            <a:latin typeface="Volvo Broad Pro Digital" panose="020B0606030202080204" pitchFamily="34" charset="0"/>
            <a:ea typeface="+mn-ea"/>
            <a:cs typeface="+mn-cs"/>
          </a:endParaRPr>
        </a:p>
      </dgm:t>
    </dgm:pt>
    <dgm:pt modelId="{A6707E86-A0DE-4CC9-9238-7886B5CD5E7A}" type="parTrans" cxnId="{4EE6D094-7123-492B-B42B-5052F12837D7}">
      <dgm:prSet/>
      <dgm:spPr/>
      <dgm:t>
        <a:bodyPr/>
        <a:lstStyle/>
        <a:p>
          <a:pPr algn="ctr"/>
          <a:endParaRPr lang="en-US"/>
        </a:p>
      </dgm:t>
    </dgm:pt>
    <dgm:pt modelId="{44566B8C-CCC9-4150-A995-5A7B0C865A49}" type="sibTrans" cxnId="{4EE6D094-7123-492B-B42B-5052F12837D7}">
      <dgm:prSet/>
      <dgm:spPr/>
      <dgm:t>
        <a:bodyPr/>
        <a:lstStyle/>
        <a:p>
          <a:pPr algn="ctr"/>
          <a:endParaRPr lang="en-US"/>
        </a:p>
      </dgm:t>
    </dgm:pt>
    <dgm:pt modelId="{C98D9C76-FAF8-4DD1-89F6-45DC63B1190A}">
      <dgm:prSet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Culture</a:t>
          </a:r>
        </a:p>
      </dgm:t>
    </dgm:pt>
    <dgm:pt modelId="{1E12529E-FD6A-4B01-9D49-4B77656A95AB}" type="parTrans" cxnId="{EA4CCE74-E745-42B3-AB7C-4F750104E5A5}">
      <dgm:prSet/>
      <dgm:spPr/>
      <dgm:t>
        <a:bodyPr/>
        <a:lstStyle/>
        <a:p>
          <a:pPr algn="ctr"/>
          <a:endParaRPr lang="en-US"/>
        </a:p>
      </dgm:t>
    </dgm:pt>
    <dgm:pt modelId="{4CA1D7FF-1A57-47FA-B4B9-FC9B33CC5E72}" type="sibTrans" cxnId="{EA4CCE74-E745-42B3-AB7C-4F750104E5A5}">
      <dgm:prSet/>
      <dgm:spPr/>
      <dgm:t>
        <a:bodyPr/>
        <a:lstStyle/>
        <a:p>
          <a:pPr algn="ctr"/>
          <a:endParaRPr lang="en-US"/>
        </a:p>
      </dgm:t>
    </dgm:pt>
    <dgm:pt modelId="{1167E153-F093-47FA-9FD5-CF04C8BBDD28}">
      <dgm:prSet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Process</a:t>
          </a:r>
        </a:p>
      </dgm:t>
    </dgm:pt>
    <dgm:pt modelId="{0B2EF7A3-EED6-4A45-8BBB-33EB660E6DD7}" type="parTrans" cxnId="{811622AA-C35A-48B4-94E6-08486FE269F2}">
      <dgm:prSet/>
      <dgm:spPr/>
      <dgm:t>
        <a:bodyPr/>
        <a:lstStyle/>
        <a:p>
          <a:pPr algn="ctr"/>
          <a:endParaRPr lang="en-US"/>
        </a:p>
      </dgm:t>
    </dgm:pt>
    <dgm:pt modelId="{D5B06EB3-0E61-49AA-967E-4B354E544D3B}" type="sibTrans" cxnId="{811622AA-C35A-48B4-94E6-08486FE269F2}">
      <dgm:prSet/>
      <dgm:spPr/>
      <dgm:t>
        <a:bodyPr/>
        <a:lstStyle/>
        <a:p>
          <a:pPr algn="ctr"/>
          <a:endParaRPr lang="en-US"/>
        </a:p>
      </dgm:t>
    </dgm:pt>
    <dgm:pt modelId="{8A87289B-AB2A-46B6-A5C8-CF3AF5337F54}">
      <dgm:prSet custT="1"/>
      <dgm:spPr/>
      <dgm:t>
        <a:bodyPr/>
        <a:lstStyle/>
        <a:p>
          <a:pPr algn="ctr"/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Automation</a:t>
          </a:r>
        </a:p>
      </dgm:t>
    </dgm:pt>
    <dgm:pt modelId="{6BE0ED8A-CD20-49B1-9772-69C564257C7D}" type="parTrans" cxnId="{91E8FDC5-1850-4BB0-AB2F-6BFAADFA34AA}">
      <dgm:prSet/>
      <dgm:spPr/>
      <dgm:t>
        <a:bodyPr/>
        <a:lstStyle/>
        <a:p>
          <a:pPr algn="ctr"/>
          <a:endParaRPr lang="en-US"/>
        </a:p>
      </dgm:t>
    </dgm:pt>
    <dgm:pt modelId="{A8320EDA-4015-4442-9350-C3290164BA63}" type="sibTrans" cxnId="{91E8FDC5-1850-4BB0-AB2F-6BFAADFA34AA}">
      <dgm:prSet/>
      <dgm:spPr/>
      <dgm:t>
        <a:bodyPr/>
        <a:lstStyle/>
        <a:p>
          <a:pPr algn="ctr"/>
          <a:endParaRPr lang="en-US"/>
        </a:p>
      </dgm:t>
    </dgm:pt>
    <dgm:pt modelId="{48561B11-496F-4935-82DF-0997E80CE2B8}">
      <dgm:prSet custT="1"/>
      <dgm:spPr/>
      <dgm:t>
        <a:bodyPr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People</a:t>
          </a:r>
        </a:p>
      </dgm:t>
    </dgm:pt>
    <dgm:pt modelId="{82DF2CE7-24FA-4219-B3D4-3AC550499F27}" type="parTrans" cxnId="{8128FEC6-C109-490A-836A-85A6A67E8262}">
      <dgm:prSet/>
      <dgm:spPr/>
      <dgm:t>
        <a:bodyPr/>
        <a:lstStyle/>
        <a:p>
          <a:pPr algn="ctr"/>
          <a:endParaRPr lang="en-US"/>
        </a:p>
      </dgm:t>
    </dgm:pt>
    <dgm:pt modelId="{DB060B06-B622-4FB2-A1E6-370921341723}" type="sibTrans" cxnId="{8128FEC6-C109-490A-836A-85A6A67E8262}">
      <dgm:prSet/>
      <dgm:spPr/>
      <dgm:t>
        <a:bodyPr/>
        <a:lstStyle/>
        <a:p>
          <a:pPr algn="ctr"/>
          <a:endParaRPr lang="en-US"/>
        </a:p>
      </dgm:t>
    </dgm:pt>
    <dgm:pt modelId="{7C43E7D4-8151-4F88-840A-0949DA1E9185}">
      <dgm:prSet custT="1"/>
      <dgm:spPr/>
      <dgm:t>
        <a:bodyPr/>
        <a:lstStyle/>
        <a:p>
          <a:pPr algn="ctr"/>
          <a:r>
            <a:rPr lang="pl-PL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Technology</a:t>
          </a:r>
          <a:endParaRPr lang="en-US" sz="1300" kern="1200" noProof="0" dirty="0">
            <a:solidFill>
              <a:prstClr val="white"/>
            </a:solidFill>
            <a:latin typeface="Volvo Broad Pro Digital" panose="020B0606030202080204" pitchFamily="34" charset="0"/>
            <a:ea typeface="+mn-ea"/>
            <a:cs typeface="+mn-cs"/>
          </a:endParaRPr>
        </a:p>
      </dgm:t>
    </dgm:pt>
    <dgm:pt modelId="{D1E30663-C12E-4E96-8316-610210DC95A6}" type="parTrans" cxnId="{334CA435-AA5D-498A-BEB2-F441D83B2354}">
      <dgm:prSet/>
      <dgm:spPr/>
      <dgm:t>
        <a:bodyPr/>
        <a:lstStyle/>
        <a:p>
          <a:endParaRPr lang="en-US"/>
        </a:p>
      </dgm:t>
    </dgm:pt>
    <dgm:pt modelId="{4191D652-0CED-4084-B882-1779430E1D2E}" type="sibTrans" cxnId="{334CA435-AA5D-498A-BEB2-F441D83B2354}">
      <dgm:prSet/>
      <dgm:spPr/>
      <dgm:t>
        <a:bodyPr/>
        <a:lstStyle/>
        <a:p>
          <a:endParaRPr lang="en-US"/>
        </a:p>
      </dgm:t>
    </dgm:pt>
    <dgm:pt modelId="{C488233E-DFA4-48D1-8733-2E9C3DC09555}" type="pres">
      <dgm:prSet presAssocID="{3C9DD9EC-D95E-4943-87B3-FEA888A92B3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pl-PL"/>
        </a:p>
      </dgm:t>
    </dgm:pt>
    <dgm:pt modelId="{E6D99C4C-C4A3-4009-A122-DE7E16D6E64C}" type="pres">
      <dgm:prSet presAssocID="{53241AB8-1479-401E-A8A3-F77AB01658D6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pl-PL"/>
        </a:p>
      </dgm:t>
    </dgm:pt>
    <dgm:pt modelId="{2C0409D1-B5E2-4098-AABC-6B4EF09857D2}" type="pres">
      <dgm:prSet presAssocID="{7CA70DF8-14D5-4EE1-8057-3F042089E759}" presName="Accent1" presStyleCnt="0"/>
      <dgm:spPr/>
    </dgm:pt>
    <dgm:pt modelId="{81897D23-01AD-4C04-966B-FA4CF81AB78A}" type="pres">
      <dgm:prSet presAssocID="{7CA70DF8-14D5-4EE1-8057-3F042089E759}" presName="Accent" presStyleLbl="bgShp" presStyleIdx="0" presStyleCnt="6"/>
      <dgm:spPr/>
    </dgm:pt>
    <dgm:pt modelId="{58F660D9-9CD7-4E70-A613-2FB6BA5299A5}" type="pres">
      <dgm:prSet presAssocID="{7CA70DF8-14D5-4EE1-8057-3F042089E75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9F1AA8F9-52A8-4A03-A607-5BA57689007B}" type="pres">
      <dgm:prSet presAssocID="{48561B11-496F-4935-82DF-0997E80CE2B8}" presName="Accent2" presStyleCnt="0"/>
      <dgm:spPr/>
    </dgm:pt>
    <dgm:pt modelId="{0E20D774-11FF-4105-854C-3C6F4B3BB337}" type="pres">
      <dgm:prSet presAssocID="{48561B11-496F-4935-82DF-0997E80CE2B8}" presName="Accent" presStyleLbl="bgShp" presStyleIdx="1" presStyleCnt="6"/>
      <dgm:spPr/>
    </dgm:pt>
    <dgm:pt modelId="{F9C5FDF6-7A28-4BFF-BB4E-5DE48CAE1992}" type="pres">
      <dgm:prSet presAssocID="{48561B11-496F-4935-82DF-0997E80CE2B8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65223142-82FA-4055-9F96-C83714209F5B}" type="pres">
      <dgm:prSet presAssocID="{C98D9C76-FAF8-4DD1-89F6-45DC63B1190A}" presName="Accent3" presStyleCnt="0"/>
      <dgm:spPr/>
    </dgm:pt>
    <dgm:pt modelId="{90B622E1-2534-4D1E-A8F1-0A854D8F6FD7}" type="pres">
      <dgm:prSet presAssocID="{C98D9C76-FAF8-4DD1-89F6-45DC63B1190A}" presName="Accent" presStyleLbl="bgShp" presStyleIdx="2" presStyleCnt="6"/>
      <dgm:spPr/>
    </dgm:pt>
    <dgm:pt modelId="{666EC2E6-AF6D-42C6-8C9B-4DD5344FB654}" type="pres">
      <dgm:prSet presAssocID="{C98D9C76-FAF8-4DD1-89F6-45DC63B1190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61B0E13A-A380-49B1-B938-3F2CF7485278}" type="pres">
      <dgm:prSet presAssocID="{8A87289B-AB2A-46B6-A5C8-CF3AF5337F54}" presName="Accent4" presStyleCnt="0"/>
      <dgm:spPr/>
    </dgm:pt>
    <dgm:pt modelId="{71100F25-7D73-404B-B11B-75C6A9CFA4CB}" type="pres">
      <dgm:prSet presAssocID="{8A87289B-AB2A-46B6-A5C8-CF3AF5337F54}" presName="Accent" presStyleLbl="bgShp" presStyleIdx="3" presStyleCnt="6"/>
      <dgm:spPr/>
    </dgm:pt>
    <dgm:pt modelId="{82457947-6D07-4A1E-8F6C-51E46DCBD89A}" type="pres">
      <dgm:prSet presAssocID="{8A87289B-AB2A-46B6-A5C8-CF3AF5337F54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574C68F6-459C-4DE8-8762-5C7F26F3D7D4}" type="pres">
      <dgm:prSet presAssocID="{7C43E7D4-8151-4F88-840A-0949DA1E9185}" presName="Accent5" presStyleCnt="0"/>
      <dgm:spPr/>
    </dgm:pt>
    <dgm:pt modelId="{9036676E-DB8C-4A38-AD03-E1BA4E2B4ABE}" type="pres">
      <dgm:prSet presAssocID="{7C43E7D4-8151-4F88-840A-0949DA1E9185}" presName="Accent" presStyleLbl="bgShp" presStyleIdx="4" presStyleCnt="6"/>
      <dgm:spPr/>
    </dgm:pt>
    <dgm:pt modelId="{A613B413-01D8-4AF3-882D-3313DC8AC24B}" type="pres">
      <dgm:prSet presAssocID="{7C43E7D4-8151-4F88-840A-0949DA1E9185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5A9810F5-2CB5-4E93-8CCE-49643486D78A}" type="pres">
      <dgm:prSet presAssocID="{1167E153-F093-47FA-9FD5-CF04C8BBDD28}" presName="Accent6" presStyleCnt="0"/>
      <dgm:spPr/>
    </dgm:pt>
    <dgm:pt modelId="{80362E97-17F4-43D0-99FD-3162F1F47A73}" type="pres">
      <dgm:prSet presAssocID="{1167E153-F093-47FA-9FD5-CF04C8BBDD28}" presName="Accent" presStyleLbl="bgShp" presStyleIdx="5" presStyleCnt="6"/>
      <dgm:spPr/>
    </dgm:pt>
    <dgm:pt modelId="{8E2A4E69-38EC-4D4C-B205-2CDCF4F8B0F1}" type="pres">
      <dgm:prSet presAssocID="{1167E153-F093-47FA-9FD5-CF04C8BBDD28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45710D2B-CDD5-41F8-84DB-EB416BBF70A9}" srcId="{3C9DD9EC-D95E-4943-87B3-FEA888A92B3E}" destId="{53241AB8-1479-401E-A8A3-F77AB01658D6}" srcOrd="0" destOrd="0" parTransId="{7CC87289-97F3-47DC-8892-877CF89E7172}" sibTransId="{6BD2EB35-765B-4B75-89A1-376EC4064A99}"/>
    <dgm:cxn modelId="{B43A9B11-372C-4344-A80A-706B7FAC7EF5}" type="presOf" srcId="{C98D9C76-FAF8-4DD1-89F6-45DC63B1190A}" destId="{666EC2E6-AF6D-42C6-8C9B-4DD5344FB654}" srcOrd="0" destOrd="0" presId="urn:microsoft.com/office/officeart/2011/layout/HexagonRadial"/>
    <dgm:cxn modelId="{334CA435-AA5D-498A-BEB2-F441D83B2354}" srcId="{53241AB8-1479-401E-A8A3-F77AB01658D6}" destId="{7C43E7D4-8151-4F88-840A-0949DA1E9185}" srcOrd="4" destOrd="0" parTransId="{D1E30663-C12E-4E96-8316-610210DC95A6}" sibTransId="{4191D652-0CED-4084-B882-1779430E1D2E}"/>
    <dgm:cxn modelId="{AA9941C9-EF60-4A6D-9527-28F18DBCE37E}" type="presOf" srcId="{7CA70DF8-14D5-4EE1-8057-3F042089E759}" destId="{58F660D9-9CD7-4E70-A613-2FB6BA5299A5}" srcOrd="0" destOrd="0" presId="urn:microsoft.com/office/officeart/2011/layout/HexagonRadial"/>
    <dgm:cxn modelId="{32B47816-FB5A-4D58-A51A-318DE5E5036B}" type="presOf" srcId="{53241AB8-1479-401E-A8A3-F77AB01658D6}" destId="{E6D99C4C-C4A3-4009-A122-DE7E16D6E64C}" srcOrd="0" destOrd="0" presId="urn:microsoft.com/office/officeart/2011/layout/HexagonRadial"/>
    <dgm:cxn modelId="{91E8FDC5-1850-4BB0-AB2F-6BFAADFA34AA}" srcId="{53241AB8-1479-401E-A8A3-F77AB01658D6}" destId="{8A87289B-AB2A-46B6-A5C8-CF3AF5337F54}" srcOrd="3" destOrd="0" parTransId="{6BE0ED8A-CD20-49B1-9772-69C564257C7D}" sibTransId="{A8320EDA-4015-4442-9350-C3290164BA63}"/>
    <dgm:cxn modelId="{811622AA-C35A-48B4-94E6-08486FE269F2}" srcId="{53241AB8-1479-401E-A8A3-F77AB01658D6}" destId="{1167E153-F093-47FA-9FD5-CF04C8BBDD28}" srcOrd="5" destOrd="0" parTransId="{0B2EF7A3-EED6-4A45-8BBB-33EB660E6DD7}" sibTransId="{D5B06EB3-0E61-49AA-967E-4B354E544D3B}"/>
    <dgm:cxn modelId="{C5CCBBA5-3C1D-4ABD-9507-AD422EA28DC0}" type="presOf" srcId="{48561B11-496F-4935-82DF-0997E80CE2B8}" destId="{F9C5FDF6-7A28-4BFF-BB4E-5DE48CAE1992}" srcOrd="0" destOrd="0" presId="urn:microsoft.com/office/officeart/2011/layout/HexagonRadial"/>
    <dgm:cxn modelId="{5510997F-8042-414B-AD35-D7C5273B13C4}" type="presOf" srcId="{3C9DD9EC-D95E-4943-87B3-FEA888A92B3E}" destId="{C488233E-DFA4-48D1-8733-2E9C3DC09555}" srcOrd="0" destOrd="0" presId="urn:microsoft.com/office/officeart/2011/layout/HexagonRadial"/>
    <dgm:cxn modelId="{8128FEC6-C109-490A-836A-85A6A67E8262}" srcId="{53241AB8-1479-401E-A8A3-F77AB01658D6}" destId="{48561B11-496F-4935-82DF-0997E80CE2B8}" srcOrd="1" destOrd="0" parTransId="{82DF2CE7-24FA-4219-B3D4-3AC550499F27}" sibTransId="{DB060B06-B622-4FB2-A1E6-370921341723}"/>
    <dgm:cxn modelId="{4EE6D094-7123-492B-B42B-5052F12837D7}" srcId="{53241AB8-1479-401E-A8A3-F77AB01658D6}" destId="{7CA70DF8-14D5-4EE1-8057-3F042089E759}" srcOrd="0" destOrd="0" parTransId="{A6707E86-A0DE-4CC9-9238-7886B5CD5E7A}" sibTransId="{44566B8C-CCC9-4150-A995-5A7B0C865A49}"/>
    <dgm:cxn modelId="{EA4CCE74-E745-42B3-AB7C-4F750104E5A5}" srcId="{53241AB8-1479-401E-A8A3-F77AB01658D6}" destId="{C98D9C76-FAF8-4DD1-89F6-45DC63B1190A}" srcOrd="2" destOrd="0" parTransId="{1E12529E-FD6A-4B01-9D49-4B77656A95AB}" sibTransId="{4CA1D7FF-1A57-47FA-B4B9-FC9B33CC5E72}"/>
    <dgm:cxn modelId="{75619CF8-A4D3-4C71-839E-766F090C266F}" type="presOf" srcId="{7C43E7D4-8151-4F88-840A-0949DA1E9185}" destId="{A613B413-01D8-4AF3-882D-3313DC8AC24B}" srcOrd="0" destOrd="0" presId="urn:microsoft.com/office/officeart/2011/layout/HexagonRadial"/>
    <dgm:cxn modelId="{D3CA0E59-7BF2-436F-B4E7-26E13BABFD2F}" type="presOf" srcId="{1167E153-F093-47FA-9FD5-CF04C8BBDD28}" destId="{8E2A4E69-38EC-4D4C-B205-2CDCF4F8B0F1}" srcOrd="0" destOrd="0" presId="urn:microsoft.com/office/officeart/2011/layout/HexagonRadial"/>
    <dgm:cxn modelId="{C86613F0-5DFD-4C9B-AB48-F1D9AF9B5B28}" type="presOf" srcId="{8A87289B-AB2A-46B6-A5C8-CF3AF5337F54}" destId="{82457947-6D07-4A1E-8F6C-51E46DCBD89A}" srcOrd="0" destOrd="0" presId="urn:microsoft.com/office/officeart/2011/layout/HexagonRadial"/>
    <dgm:cxn modelId="{2ADFE32F-27A7-4FC4-8233-8813F9965683}" type="presParOf" srcId="{C488233E-DFA4-48D1-8733-2E9C3DC09555}" destId="{E6D99C4C-C4A3-4009-A122-DE7E16D6E64C}" srcOrd="0" destOrd="0" presId="urn:microsoft.com/office/officeart/2011/layout/HexagonRadial"/>
    <dgm:cxn modelId="{FBF9C039-3F5C-4D2C-82DE-A6A0FFF0C0EE}" type="presParOf" srcId="{C488233E-DFA4-48D1-8733-2E9C3DC09555}" destId="{2C0409D1-B5E2-4098-AABC-6B4EF09857D2}" srcOrd="1" destOrd="0" presId="urn:microsoft.com/office/officeart/2011/layout/HexagonRadial"/>
    <dgm:cxn modelId="{A7FC4FF9-43F8-4EDE-A9FE-B8E824A4AA1E}" type="presParOf" srcId="{2C0409D1-B5E2-4098-AABC-6B4EF09857D2}" destId="{81897D23-01AD-4C04-966B-FA4CF81AB78A}" srcOrd="0" destOrd="0" presId="urn:microsoft.com/office/officeart/2011/layout/HexagonRadial"/>
    <dgm:cxn modelId="{9B69ED91-A9A4-4C8C-A0C2-956D08ADF51A}" type="presParOf" srcId="{C488233E-DFA4-48D1-8733-2E9C3DC09555}" destId="{58F660D9-9CD7-4E70-A613-2FB6BA5299A5}" srcOrd="2" destOrd="0" presId="urn:microsoft.com/office/officeart/2011/layout/HexagonRadial"/>
    <dgm:cxn modelId="{9671019A-D742-4EF5-8243-121E1486EF2F}" type="presParOf" srcId="{C488233E-DFA4-48D1-8733-2E9C3DC09555}" destId="{9F1AA8F9-52A8-4A03-A607-5BA57689007B}" srcOrd="3" destOrd="0" presId="urn:microsoft.com/office/officeart/2011/layout/HexagonRadial"/>
    <dgm:cxn modelId="{F9998C7B-87AA-410B-820A-D48271D4E42E}" type="presParOf" srcId="{9F1AA8F9-52A8-4A03-A607-5BA57689007B}" destId="{0E20D774-11FF-4105-854C-3C6F4B3BB337}" srcOrd="0" destOrd="0" presId="urn:microsoft.com/office/officeart/2011/layout/HexagonRadial"/>
    <dgm:cxn modelId="{0805473B-DCD7-4F30-A635-BF765CF317D7}" type="presParOf" srcId="{C488233E-DFA4-48D1-8733-2E9C3DC09555}" destId="{F9C5FDF6-7A28-4BFF-BB4E-5DE48CAE1992}" srcOrd="4" destOrd="0" presId="urn:microsoft.com/office/officeart/2011/layout/HexagonRadial"/>
    <dgm:cxn modelId="{DA39E4C0-C81C-4DAB-BFE4-E3E6612546B1}" type="presParOf" srcId="{C488233E-DFA4-48D1-8733-2E9C3DC09555}" destId="{65223142-82FA-4055-9F96-C83714209F5B}" srcOrd="5" destOrd="0" presId="urn:microsoft.com/office/officeart/2011/layout/HexagonRadial"/>
    <dgm:cxn modelId="{F2A28F33-F6A1-48A6-A269-3C234927C049}" type="presParOf" srcId="{65223142-82FA-4055-9F96-C83714209F5B}" destId="{90B622E1-2534-4D1E-A8F1-0A854D8F6FD7}" srcOrd="0" destOrd="0" presId="urn:microsoft.com/office/officeart/2011/layout/HexagonRadial"/>
    <dgm:cxn modelId="{D85B97BD-1B71-49E9-A56E-FB8C1EFDF431}" type="presParOf" srcId="{C488233E-DFA4-48D1-8733-2E9C3DC09555}" destId="{666EC2E6-AF6D-42C6-8C9B-4DD5344FB654}" srcOrd="6" destOrd="0" presId="urn:microsoft.com/office/officeart/2011/layout/HexagonRadial"/>
    <dgm:cxn modelId="{F0360F33-2746-4FB2-AD39-486DBC8DAE8E}" type="presParOf" srcId="{C488233E-DFA4-48D1-8733-2E9C3DC09555}" destId="{61B0E13A-A380-49B1-B938-3F2CF7485278}" srcOrd="7" destOrd="0" presId="urn:microsoft.com/office/officeart/2011/layout/HexagonRadial"/>
    <dgm:cxn modelId="{48700055-24BD-413C-97BB-F01B5E0C78B0}" type="presParOf" srcId="{61B0E13A-A380-49B1-B938-3F2CF7485278}" destId="{71100F25-7D73-404B-B11B-75C6A9CFA4CB}" srcOrd="0" destOrd="0" presId="urn:microsoft.com/office/officeart/2011/layout/HexagonRadial"/>
    <dgm:cxn modelId="{302940E5-1039-4532-BB80-DE9FE4154581}" type="presParOf" srcId="{C488233E-DFA4-48D1-8733-2E9C3DC09555}" destId="{82457947-6D07-4A1E-8F6C-51E46DCBD89A}" srcOrd="8" destOrd="0" presId="urn:microsoft.com/office/officeart/2011/layout/HexagonRadial"/>
    <dgm:cxn modelId="{29EE9E60-AF32-4ADA-8308-49E3B8B8EC42}" type="presParOf" srcId="{C488233E-DFA4-48D1-8733-2E9C3DC09555}" destId="{574C68F6-459C-4DE8-8762-5C7F26F3D7D4}" srcOrd="9" destOrd="0" presId="urn:microsoft.com/office/officeart/2011/layout/HexagonRadial"/>
    <dgm:cxn modelId="{8ED62C72-8361-4434-BE52-5A4B9C9F50D4}" type="presParOf" srcId="{574C68F6-459C-4DE8-8762-5C7F26F3D7D4}" destId="{9036676E-DB8C-4A38-AD03-E1BA4E2B4ABE}" srcOrd="0" destOrd="0" presId="urn:microsoft.com/office/officeart/2011/layout/HexagonRadial"/>
    <dgm:cxn modelId="{B8C63E51-6960-458E-8AFE-A16755AA9816}" type="presParOf" srcId="{C488233E-DFA4-48D1-8733-2E9C3DC09555}" destId="{A613B413-01D8-4AF3-882D-3313DC8AC24B}" srcOrd="10" destOrd="0" presId="urn:microsoft.com/office/officeart/2011/layout/HexagonRadial"/>
    <dgm:cxn modelId="{EA8DAB40-521C-4229-B1DE-5F0AA557659C}" type="presParOf" srcId="{C488233E-DFA4-48D1-8733-2E9C3DC09555}" destId="{5A9810F5-2CB5-4E93-8CCE-49643486D78A}" srcOrd="11" destOrd="0" presId="urn:microsoft.com/office/officeart/2011/layout/HexagonRadial"/>
    <dgm:cxn modelId="{C329A8F3-E792-44E5-8DA3-0AD37061AD74}" type="presParOf" srcId="{5A9810F5-2CB5-4E93-8CCE-49643486D78A}" destId="{80362E97-17F4-43D0-99FD-3162F1F47A73}" srcOrd="0" destOrd="0" presId="urn:microsoft.com/office/officeart/2011/layout/HexagonRadial"/>
    <dgm:cxn modelId="{9A230C17-4110-4B47-84D5-1A2D9ADAE386}" type="presParOf" srcId="{C488233E-DFA4-48D1-8733-2E9C3DC09555}" destId="{8E2A4E69-38EC-4D4C-B205-2CDCF4F8B0F1}" srcOrd="12" destOrd="0" presId="urn:microsoft.com/office/officeart/2011/layout/HexagonRadial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99C4C-C4A3-4009-A122-DE7E16D6E64C}">
      <dsp:nvSpPr>
        <dsp:cNvPr id="0" name=""/>
        <dsp:cNvSpPr/>
      </dsp:nvSpPr>
      <dsp:spPr>
        <a:xfrm>
          <a:off x="3155002" y="1485098"/>
          <a:ext cx="1887625" cy="163287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noProof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olvo Broad Pro Digital" panose="020B0606030202080204" pitchFamily="34" charset="0"/>
            </a:rPr>
            <a:t>DevOps</a:t>
          </a:r>
        </a:p>
      </dsp:txBody>
      <dsp:txXfrm>
        <a:off x="3467808" y="1755688"/>
        <a:ext cx="1262013" cy="1091692"/>
      </dsp:txXfrm>
    </dsp:sp>
    <dsp:sp modelId="{0E20D774-11FF-4105-854C-3C6F4B3BB337}">
      <dsp:nvSpPr>
        <dsp:cNvPr id="0" name=""/>
        <dsp:cNvSpPr/>
      </dsp:nvSpPr>
      <dsp:spPr>
        <a:xfrm>
          <a:off x="4337018" y="703879"/>
          <a:ext cx="712195" cy="61365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660D9-9CD7-4E70-A613-2FB6BA5299A5}">
      <dsp:nvSpPr>
        <dsp:cNvPr id="0" name=""/>
        <dsp:cNvSpPr/>
      </dsp:nvSpPr>
      <dsp:spPr>
        <a:xfrm>
          <a:off x="3328880" y="0"/>
          <a:ext cx="1546895" cy="133824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Lean</a:t>
          </a:r>
          <a:endParaRPr lang="pl-PL" sz="1300" kern="1200" noProof="0" dirty="0">
            <a:solidFill>
              <a:prstClr val="white"/>
            </a:solidFill>
            <a:latin typeface="Volvo Broad Pro Digital" panose="020B0606030202080204" pitchFamily="34" charset="0"/>
            <a:ea typeface="+mn-ea"/>
            <a:cs typeface="+mn-cs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&amp;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Agile</a:t>
          </a:r>
          <a:endParaRPr lang="pl-PL" sz="1300" kern="1200" noProof="0" dirty="0">
            <a:solidFill>
              <a:prstClr val="white"/>
            </a:solidFill>
            <a:latin typeface="Volvo Broad Pro Digital" panose="020B0606030202080204" pitchFamily="34" charset="0"/>
            <a:ea typeface="+mn-ea"/>
            <a:cs typeface="+mn-cs"/>
          </a:endParaRPr>
        </a:p>
      </dsp:txBody>
      <dsp:txXfrm>
        <a:off x="3585234" y="221776"/>
        <a:ext cx="1034187" cy="894694"/>
      </dsp:txXfrm>
    </dsp:sp>
    <dsp:sp modelId="{90B622E1-2534-4D1E-A8F1-0A854D8F6FD7}">
      <dsp:nvSpPr>
        <dsp:cNvPr id="0" name=""/>
        <dsp:cNvSpPr/>
      </dsp:nvSpPr>
      <dsp:spPr>
        <a:xfrm>
          <a:off x="5168206" y="1851079"/>
          <a:ext cx="712195" cy="61365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5FDF6-7A28-4BFF-BB4E-5DE48CAE1992}">
      <dsp:nvSpPr>
        <dsp:cNvPr id="0" name=""/>
        <dsp:cNvSpPr/>
      </dsp:nvSpPr>
      <dsp:spPr>
        <a:xfrm>
          <a:off x="4747563" y="823111"/>
          <a:ext cx="1546895" cy="13382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People</a:t>
          </a:r>
        </a:p>
      </dsp:txBody>
      <dsp:txXfrm>
        <a:off x="5003917" y="1044887"/>
        <a:ext cx="1034187" cy="894694"/>
      </dsp:txXfrm>
    </dsp:sp>
    <dsp:sp modelId="{71100F25-7D73-404B-B11B-75C6A9CFA4CB}">
      <dsp:nvSpPr>
        <dsp:cNvPr id="0" name=""/>
        <dsp:cNvSpPr/>
      </dsp:nvSpPr>
      <dsp:spPr>
        <a:xfrm>
          <a:off x="4590809" y="3146052"/>
          <a:ext cx="712195" cy="61365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EC2E6-AF6D-42C6-8C9B-4DD5344FB654}">
      <dsp:nvSpPr>
        <dsp:cNvPr id="0" name=""/>
        <dsp:cNvSpPr/>
      </dsp:nvSpPr>
      <dsp:spPr>
        <a:xfrm>
          <a:off x="4747563" y="2441251"/>
          <a:ext cx="1546895" cy="1338246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Culture</a:t>
          </a:r>
        </a:p>
      </dsp:txBody>
      <dsp:txXfrm>
        <a:off x="5003917" y="2663027"/>
        <a:ext cx="1034187" cy="894694"/>
      </dsp:txXfrm>
    </dsp:sp>
    <dsp:sp modelId="{9036676E-DB8C-4A38-AD03-E1BA4E2B4ABE}">
      <dsp:nvSpPr>
        <dsp:cNvPr id="0" name=""/>
        <dsp:cNvSpPr/>
      </dsp:nvSpPr>
      <dsp:spPr>
        <a:xfrm>
          <a:off x="3158515" y="3280475"/>
          <a:ext cx="712195" cy="61365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57947-6D07-4A1E-8F6C-51E46DCBD89A}">
      <dsp:nvSpPr>
        <dsp:cNvPr id="0" name=""/>
        <dsp:cNvSpPr/>
      </dsp:nvSpPr>
      <dsp:spPr>
        <a:xfrm>
          <a:off x="3328880" y="3265283"/>
          <a:ext cx="1546895" cy="1338246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Automation</a:t>
          </a:r>
        </a:p>
      </dsp:txBody>
      <dsp:txXfrm>
        <a:off x="3585234" y="3487059"/>
        <a:ext cx="1034187" cy="894694"/>
      </dsp:txXfrm>
    </dsp:sp>
    <dsp:sp modelId="{80362E97-17F4-43D0-99FD-3162F1F47A73}">
      <dsp:nvSpPr>
        <dsp:cNvPr id="0" name=""/>
        <dsp:cNvSpPr/>
      </dsp:nvSpPr>
      <dsp:spPr>
        <a:xfrm>
          <a:off x="2313716" y="2133736"/>
          <a:ext cx="712195" cy="613650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3B413-01D8-4AF3-882D-3313DC8AC24B}">
      <dsp:nvSpPr>
        <dsp:cNvPr id="0" name=""/>
        <dsp:cNvSpPr/>
      </dsp:nvSpPr>
      <dsp:spPr>
        <a:xfrm>
          <a:off x="1903611" y="2442172"/>
          <a:ext cx="1546895" cy="1338246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Technology</a:t>
          </a:r>
          <a:endParaRPr lang="en-US" sz="1300" kern="1200" noProof="0" dirty="0">
            <a:solidFill>
              <a:prstClr val="white"/>
            </a:solidFill>
            <a:latin typeface="Volvo Broad Pro Digital" panose="020B0606030202080204" pitchFamily="34" charset="0"/>
            <a:ea typeface="+mn-ea"/>
            <a:cs typeface="+mn-cs"/>
          </a:endParaRPr>
        </a:p>
      </dsp:txBody>
      <dsp:txXfrm>
        <a:off x="2159965" y="2663948"/>
        <a:ext cx="1034187" cy="894694"/>
      </dsp:txXfrm>
    </dsp:sp>
    <dsp:sp modelId="{8E2A4E69-38EC-4D4C-B205-2CDCF4F8B0F1}">
      <dsp:nvSpPr>
        <dsp:cNvPr id="0" name=""/>
        <dsp:cNvSpPr/>
      </dsp:nvSpPr>
      <dsp:spPr>
        <a:xfrm>
          <a:off x="1903611" y="821269"/>
          <a:ext cx="1546895" cy="133824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>
              <a:solidFill>
                <a:prstClr val="white"/>
              </a:solidFill>
              <a:latin typeface="Volvo Broad Pro Digital" panose="020B0606030202080204" pitchFamily="34" charset="0"/>
              <a:ea typeface="+mn-ea"/>
              <a:cs typeface="+mn-cs"/>
            </a:rPr>
            <a:t>Process</a:t>
          </a:r>
        </a:p>
      </dsp:txBody>
      <dsp:txXfrm>
        <a:off x="2159965" y="1043045"/>
        <a:ext cx="1034187" cy="89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22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2AD0D-FCE4-4AC3-80E4-391363750BC0}" type="datetimeFigureOut">
              <a:rPr lang="sv-SE" sz="1100" smtClean="0">
                <a:latin typeface="Arial" pitchFamily="34" charset="0"/>
                <a:cs typeface="Arial" pitchFamily="34" charset="0"/>
              </a:rPr>
              <a:t>2017-08-31</a:t>
            </a:fld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78963"/>
            <a:ext cx="29622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FD27F-DCDB-4D3B-B6DE-946B7D4F34DB}" type="slidenum">
              <a:rPr lang="sv-SE" sz="1100" smtClean="0">
                <a:latin typeface="Arial" pitchFamily="34" charset="0"/>
                <a:cs typeface="Arial" pitchFamily="34" charset="0"/>
              </a:rPr>
              <a:t>‹#›</a:t>
            </a:fld>
            <a:endParaRPr lang="sv-SE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8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B35A79AD-8434-4456-9B6E-2D4F4A74A796}" type="datetimeFigureOut">
              <a:rPr lang="sv-SE" smtClean="0"/>
              <a:pPr/>
              <a:t>2017-08-31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7713"/>
            <a:ext cx="4991100" cy="374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3419" y="4740037"/>
            <a:ext cx="5467350" cy="44905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68186CD8-2B5F-47D2-B024-69831587248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23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7713"/>
            <a:ext cx="6653212" cy="3743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you probably are familiar with the classic IT issues like ordering a new server?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takes some time right?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is a lot of blame game.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is guilty dev or ops?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F8B2-6512-4796-902E-474F46F8F191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239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7713"/>
            <a:ext cx="6653212" cy="3743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new feature of application deployed on production may be also not so easy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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Blame game again. 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 are perceived as resistant to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slowing down the deployment…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this right perception?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F8B2-6512-4796-902E-474F46F8F191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899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7713"/>
            <a:ext cx="6653212" cy="3743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classic one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</a:t>
            </a:r>
            <a:endParaRPr lang="pl-PL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does the problem lie? on a code or infrastructure?. On Dev side or Ops side?</a:t>
            </a:r>
            <a:endParaRPr lang="pl-PL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mtClean="0"/>
              <a:t>Example with monitoring tools which in</a:t>
            </a:r>
            <a:r>
              <a:rPr lang="pl-PL" baseline="0" smtClean="0"/>
              <a:t> most cases are not well fit to every application.</a:t>
            </a:r>
          </a:p>
          <a:p>
            <a:r>
              <a:rPr lang="pl-PL" baseline="0" smtClean="0"/>
              <a:t>Example with not the same testing environments.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F8B2-6512-4796-902E-474F46F8F191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854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7713"/>
            <a:ext cx="6653212" cy="3743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those real life examples leads us to understanding the issue.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Wall of confusion which represents different priories and goals of De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Ops. So who is responsible for the issues between Dev and Ops?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 who wants to create more and more cool features?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 guy who tries to maintain stable environment?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you know already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one. Their just doing their job and in most cases don’t see that the goal is actually the same. Happy customer. 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what is solution for the issue?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 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F8B2-6512-4796-902E-474F46F8F191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59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16161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DevOps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 a cultural shift and collaboration (between development, operations and testing)</a:t>
            </a:r>
            <a:r>
              <a:rPr kumimoji="0" lang="pl-P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there is no single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DevOps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tool</a:t>
            </a:r>
            <a:r>
              <a:rPr kumimoji="0" lang="pl-P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pl-P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 is rather a set (or "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DevOps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toolchain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") consisting of multiple tools.</a:t>
            </a:r>
            <a:r>
              <a:rPr kumimoji="0" lang="pl-P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616161"/>
              </a:buClr>
              <a:buSzTx/>
              <a:buFont typeface="Symbol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DevOps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tools fit into one or more of </a:t>
            </a:r>
            <a:r>
              <a:rPr kumimoji="0" lang="pl-P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 below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categories which is reflective of key aspects of the software development and delivery process</a:t>
            </a:r>
            <a:r>
              <a:rPr kumimoji="0" lang="pl-P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86CD8-2B5F-47D2-B024-698315872481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4520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dirty="0" smtClean="0"/>
              <a:t>managed by </a:t>
            </a:r>
            <a:r>
              <a:rPr lang="pl-PL" sz="1200" b="1" dirty="0" smtClean="0"/>
              <a:t>Evelien</a:t>
            </a:r>
            <a:r>
              <a:rPr lang="pl-PL" sz="1200" b="1" baseline="0" dirty="0" smtClean="0"/>
              <a:t> Deman</a:t>
            </a:r>
            <a:r>
              <a:rPr lang="pl-PL" sz="1200" b="1" dirty="0" smtClean="0"/>
              <a:t> (CPM)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86CD8-2B5F-47D2-B024-698315872481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911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As it has been said we have 5 pilot teams. </a:t>
            </a:r>
          </a:p>
          <a:p>
            <a:r>
              <a:rPr lang="en-US" dirty="0" smtClean="0"/>
              <a:t>Together with experts in </a:t>
            </a:r>
            <a:r>
              <a:rPr lang="en-US" dirty="0" err="1" smtClean="0"/>
              <a:t>DevOps</a:t>
            </a:r>
            <a:r>
              <a:rPr lang="en-US" dirty="0" smtClean="0"/>
              <a:t> implementations from </a:t>
            </a:r>
            <a:r>
              <a:rPr lang="en-US" dirty="0" err="1" smtClean="0"/>
              <a:t>Eficode</a:t>
            </a:r>
            <a:r>
              <a:rPr lang="pl-PL" dirty="0" smtClean="0"/>
              <a:t> company as mentioned before</a:t>
            </a:r>
            <a:r>
              <a:rPr lang="pl-PL" baseline="0" dirty="0" smtClean="0"/>
              <a:t> </a:t>
            </a:r>
            <a:r>
              <a:rPr lang="pl-PL" dirty="0" smtClean="0"/>
              <a:t>we are running pilots in accrodence with presented on slide schedule.</a:t>
            </a:r>
          </a:p>
          <a:p>
            <a:r>
              <a:rPr lang="pl-PL" baseline="0" dirty="0" smtClean="0"/>
              <a:t>This Finish company shares with us their </a:t>
            </a:r>
            <a:r>
              <a:rPr lang="en-US" dirty="0" smtClean="0"/>
              <a:t>understanding of relevant competences, methodologies and tools </a:t>
            </a:r>
            <a:r>
              <a:rPr lang="pl-PL" dirty="0" smtClean="0"/>
              <a:t>they</a:t>
            </a:r>
            <a:r>
              <a:rPr lang="en-US" dirty="0" smtClean="0"/>
              <a:t> use in </a:t>
            </a:r>
            <a:r>
              <a:rPr lang="pl-PL" dirty="0" smtClean="0"/>
              <a:t>their</a:t>
            </a:r>
            <a:r>
              <a:rPr lang="en-US" dirty="0" smtClean="0"/>
              <a:t> ongoing </a:t>
            </a:r>
            <a:r>
              <a:rPr lang="pl-PL" dirty="0" smtClean="0"/>
              <a:t>chalanges</a:t>
            </a:r>
            <a:r>
              <a:rPr lang="en-US" dirty="0" smtClean="0"/>
              <a:t> to become a better service provider and trusted partner in the digital </a:t>
            </a:r>
            <a:r>
              <a:rPr lang="pl-PL" dirty="0" smtClean="0"/>
              <a:t>world.</a:t>
            </a:r>
          </a:p>
          <a:p>
            <a:r>
              <a:rPr lang="pl-PL" dirty="0" smtClean="0"/>
              <a:t>When it comes</a:t>
            </a:r>
            <a:r>
              <a:rPr lang="pl-PL" baseline="0" dirty="0" smtClean="0"/>
              <a:t> </a:t>
            </a:r>
            <a:r>
              <a:rPr lang="pl-PL" dirty="0" smtClean="0"/>
              <a:t>to specific teams involved in DEvOps pilots let’s start with: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NAM</a:t>
            </a:r>
            <a:r>
              <a:rPr lang="pl-PL" baseline="0" dirty="0" smtClean="0"/>
              <a:t>S –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Aftermarket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Servicies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 NAMS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common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access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point for diagnostic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aftermarket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products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tools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to Volvo central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systems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access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of data and services.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 pilot is most advanced one.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restudy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finalized,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and now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awaiting the report on findings and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based on report input we will outline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plan for next steps</a:t>
            </a:r>
            <a:endParaRPr lang="pl-PL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Next is SCQ –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VTC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Data repository for dealers. trucks and sales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Contract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Quotation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Online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 system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used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in the Truck sales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after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sales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process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the service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contract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quotes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including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the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creation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of the service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contract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documents.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restudy planned end of June, beginning of July</a:t>
            </a:r>
            <a:endParaRPr lang="pl-PL" baseline="0" dirty="0" smtClean="0"/>
          </a:p>
          <a:p>
            <a:r>
              <a:rPr lang="pl-PL" baseline="0" dirty="0" smtClean="0"/>
              <a:t>PROMPT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Global Web application for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creating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and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maintaining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service plans. Optimise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scheduling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for service in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order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to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increase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uptime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.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restudy planned end of June, beginning of July</a:t>
            </a:r>
            <a:endParaRPr lang="pl-PL" baseline="0" dirty="0" smtClean="0"/>
          </a:p>
          <a:p>
            <a:r>
              <a:rPr lang="pl-PL" baseline="0" dirty="0" smtClean="0"/>
              <a:t>NEW VIOLIN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New intranet platform including news publishing tool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prestudy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planned end of June, beginning of July</a:t>
            </a:r>
            <a:endParaRPr lang="pl-PL" baseline="0" dirty="0" smtClean="0"/>
          </a:p>
          <a:p>
            <a:r>
              <a:rPr lang="pl-PL" baseline="0" dirty="0" smtClean="0"/>
              <a:t>XE BPM – team that mainly takes care of VGMS .In the pilots included but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not planned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yet</a:t>
            </a:r>
            <a:endParaRPr lang="pl-PL" baseline="0" dirty="0" smtClean="0"/>
          </a:p>
          <a:p>
            <a:r>
              <a:rPr lang="pl-PL" baseline="0" dirty="0" smtClean="0"/>
              <a:t>Our Intention of presenting pilot’s teams was familiaze you who are the pilots and where we are at this moment with activities.</a:t>
            </a:r>
            <a:endParaRPr lang="pl-P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86CD8-2B5F-47D2-B024-698315872481}" type="slidenum">
              <a:rPr lang="sv-SE" smtClean="0"/>
              <a:pPr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2964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86CD8-2B5F-47D2-B024-698315872481}" type="slidenum">
              <a:rPr lang="sv-SE" smtClean="0"/>
              <a:pPr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54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2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83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6" descr="VBS_PPT_bil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-152400"/>
            <a:ext cx="9152792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ruta 7"/>
          <p:cNvSpPr txBox="1">
            <a:spLocks noChangeArrowheads="1"/>
          </p:cNvSpPr>
          <p:nvPr userDrawn="1"/>
        </p:nvSpPr>
        <p:spPr bwMode="auto">
          <a:xfrm>
            <a:off x="187572" y="6464306"/>
            <a:ext cx="6342185" cy="26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sv-SE" sz="1108" b="1">
                <a:solidFill>
                  <a:srgbClr val="627890"/>
                </a:solidFill>
              </a:rPr>
              <a:t>Volvo Group International Graduate Programme 2011</a:t>
            </a:r>
          </a:p>
        </p:txBody>
      </p:sp>
      <p:pic>
        <p:nvPicPr>
          <p:cNvPr id="5" name="Bildobjekt 3" descr="VBS_PPT_bild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-152400"/>
            <a:ext cx="9152792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1612900"/>
            <a:ext cx="8229600" cy="2933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0546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48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167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86305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27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033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239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2079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687600" y="6618288"/>
            <a:ext cx="2405062" cy="209550"/>
          </a:xfrm>
        </p:spPr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29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376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537146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8063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3800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355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098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72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24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860307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93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4507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3644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239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6377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36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8599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27551892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0088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9719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29625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52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351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13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524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3858727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0093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4504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96498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84680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893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67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28721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4249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2953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0214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8605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814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40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0118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2270826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914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03171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836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53651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827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38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4199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41089566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4871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61092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9613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7780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652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80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86519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75043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2628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8937019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12172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07313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0369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4454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1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2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218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5710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25692384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5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5485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13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Half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9089" y="349884"/>
            <a:ext cx="3961967" cy="1143000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4572000" y="-1"/>
            <a:ext cx="4572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79746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14259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sz="1800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3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1856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779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1" y="1957194"/>
            <a:ext cx="5666474" cy="7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5128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687600" y="6618288"/>
            <a:ext cx="2405062" cy="20955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8532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add sub-heading 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16440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692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504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125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6" y="1989138"/>
            <a:ext cx="86519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75043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/>
          </a:p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632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410095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third picture</a:t>
            </a:r>
          </a:p>
        </p:txBody>
      </p:sp>
      <p:sp>
        <p:nvSpPr>
          <p:cNvPr id="9" name="Rectangle 6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first picture</a:t>
            </a:r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2052275"/>
            <a:ext cx="4572000" cy="20232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second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9089" y="349884"/>
            <a:ext cx="3961967" cy="1143000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051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Half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9088" y="349884"/>
            <a:ext cx="3961967" cy="1143000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4572000" y="-1"/>
            <a:ext cx="4572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4835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410095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third picture</a:t>
            </a:r>
          </a:p>
        </p:txBody>
      </p:sp>
      <p:sp>
        <p:nvSpPr>
          <p:cNvPr id="9" name="Rectangle 6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first picture</a:t>
            </a:r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2052275"/>
            <a:ext cx="4572000" cy="20232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second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9088" y="349884"/>
            <a:ext cx="3961967" cy="1143000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1720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941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image" Target="../media/image13.jpeg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4.xml"/><Relationship Id="rId9" Type="http://schemas.openxmlformats.org/officeDocument/2006/relationships/image" Target="../media/image1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7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1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image" Target="../media/image15.jpeg"/><Relationship Id="rId5" Type="http://schemas.openxmlformats.org/officeDocument/2006/relationships/slideLayout" Target="../slideLayouts/slideLayout7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8.xml"/><Relationship Id="rId9" Type="http://schemas.openxmlformats.org/officeDocument/2006/relationships/image" Target="../media/image1.jpeg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8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e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8.jpe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9.jpeg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0.jpeg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1.jpeg"/><Relationship Id="rId5" Type="http://schemas.openxmlformats.org/officeDocument/2006/relationships/slideLayout" Target="../slideLayouts/slideLayout5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image" Target="../media/image12.jpeg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7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8865338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7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16" name="Picture 16" descr="02_Trucks_pp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6" y="2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10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7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16" name="Picture 3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0" y="-5742"/>
            <a:ext cx="6026150" cy="613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700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7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15" name="Picture 13" descr="Volvo_Trucks_Eicher_pp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6" y="2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355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92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6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>
                <a:solidFill>
                  <a:srgbClr val="000000"/>
                </a:solidFill>
              </a:rPr>
              <a:t>Volvo Group Headquarters</a:t>
            </a:r>
            <a:endParaRPr lang="en-US" sz="900">
              <a:solidFill>
                <a:srgbClr val="000000"/>
              </a:solidFill>
            </a:endParaRPr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09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6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242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78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20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2050" name="Picture 2" descr="01_VolvoAB_pp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6" y="2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08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6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3074" name="Picture 2" descr="10_Trucks_pp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6" y="2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28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7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16" name="Picture 33" descr="01_VolvoAB_IronMark_ppt_V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6" y="2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923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7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16" name="Picture 33" descr="04_Buses_pp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6" y="2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41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7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15" name="Picture 26" descr="07_VCE_pp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6" y="2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602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7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15" name="Picture 13" descr="02_Penta_pp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6" y="2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420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186488"/>
            <a:ext cx="9144000" cy="671512"/>
            <a:chOff x="0" y="6186488"/>
            <a:chExt cx="9144000" cy="671512"/>
          </a:xfrm>
        </p:grpSpPr>
        <p:pic>
          <p:nvPicPr>
            <p:cNvPr id="17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29350"/>
              <a:ext cx="7972425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11"/>
            <p:cNvSpPr>
              <a:spLocks noChangeShapeType="1"/>
            </p:cNvSpPr>
            <p:nvPr userDrawn="1"/>
          </p:nvSpPr>
          <p:spPr bwMode="auto">
            <a:xfrm>
              <a:off x="0" y="6186488"/>
              <a:ext cx="914400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 noProof="0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83" y="6473031"/>
              <a:ext cx="922450" cy="126000"/>
            </a:xfrm>
            <a:prstGeom prst="rect">
              <a:avLst/>
            </a:prstGeom>
          </p:spPr>
        </p:pic>
      </p:grpSp>
      <p:pic>
        <p:nvPicPr>
          <p:cNvPr id="15" name="Picture 14" descr="01_Trucks_pp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1" y="-9525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6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7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/>
              <a:t>Volvo Group</a:t>
            </a:r>
            <a:r>
              <a:rPr lang="en-US" sz="1050" b="1" baseline="0" noProof="0"/>
              <a:t> IT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600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pl-PL" noProof="0" smtClean="0"/>
              <a:t>21st of June, 2017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71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library/courses/implementing-devops-real-world/table-of-contents" TargetMode="External"/><Relationship Id="rId2" Type="http://schemas.openxmlformats.org/officeDocument/2006/relationships/hyperlink" Target="https://app.pluralsight.com/library/courses/devops-big-picture/table-of-content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ops.com/" TargetMode="External"/><Relationship Id="rId4" Type="http://schemas.openxmlformats.org/officeDocument/2006/relationships/hyperlink" Target="http://teamplace.volvo.com/sites/DevOps/4%20DevOps%20knowledge/Forms/AllItems.aspx?RootFolder=/sites/DevOps/4%20DevOps%20knowledge/DevOps2017_Conf_Helsinki&amp;FolderCTID=0x0120008AC6BE4AF05C634C85F8BB3148ED4419&amp;View=%7b11E4797E-1C10-486A-AADA-CDAA24BB034D%7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teamplace.volvo.com/sites/DevOps/5%20DevOps%20ekosystem/Forms/AllItems.asp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library/courses/implementing-devops-real-world/table-of-contents" TargetMode="External"/><Relationship Id="rId2" Type="http://schemas.openxmlformats.org/officeDocument/2006/relationships/hyperlink" Target="https://app.pluralsight.com/library/courses/devops-big-picture/table-of-cont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devops.com/" TargetMode="External"/><Relationship Id="rId4" Type="http://schemas.openxmlformats.org/officeDocument/2006/relationships/hyperlink" Target="http://teamplace.volvo.com/sites/DevOps/4%20DevOps%20knowledge/Forms/AllItems.aspx?RootFolder=/sites/DevOps/4%20DevOps%20knowledge/DevOps2017_Conf_Helsinki&amp;FolderCTID=0x0120008AC6BE4AF05C634C85F8BB3148ED4419&amp;View=%7b11E4797E-1C10-486A-AADA-CDAA24BB034D%7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Shared IT Services</a:t>
            </a:r>
            <a:br>
              <a:rPr lang="en-US" dirty="0"/>
            </a:b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pl-PL" dirty="0" smtClean="0"/>
              <a:t>transformation</a:t>
            </a:r>
            <a:r>
              <a:rPr lang="en-US" dirty="0"/>
              <a:t/>
            </a:r>
            <a:br>
              <a:rPr lang="en-US" dirty="0"/>
            </a:br>
            <a:r>
              <a:rPr lang="pl-PL" dirty="0"/>
              <a:t/>
            </a:r>
            <a:br>
              <a:rPr lang="pl-PL" dirty="0"/>
            </a:br>
            <a:r>
              <a:rPr lang="pl-PL" sz="2400" dirty="0" smtClean="0"/>
              <a:t>E</a:t>
            </a:r>
            <a:r>
              <a:rPr lang="nl-BE" sz="2400" dirty="0" smtClean="0"/>
              <a:t>C</a:t>
            </a:r>
            <a:r>
              <a:rPr lang="pl-PL" sz="2400" dirty="0" smtClean="0"/>
              <a:t>OSYSTEM track kick off session </a:t>
            </a:r>
            <a:br>
              <a:rPr lang="pl-PL" sz="2400" dirty="0" smtClean="0"/>
            </a:br>
            <a:r>
              <a:rPr lang="pl-PL" sz="2400" dirty="0" smtClean="0"/>
              <a:t>21st </a:t>
            </a:r>
            <a:r>
              <a:rPr lang="nl-BE" sz="2400" dirty="0" smtClean="0"/>
              <a:t>of June </a:t>
            </a:r>
            <a:r>
              <a:rPr lang="pl-PL" sz="2400" dirty="0" smtClean="0"/>
              <a:t>2017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2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sz="2400" b="1" dirty="0" err="1">
                <a:latin typeface="Calibri"/>
                <a:ea typeface="Calibri"/>
                <a:cs typeface="Times New Roman"/>
              </a:rPr>
              <a:t>DevOps</a:t>
            </a:r>
            <a:r>
              <a:rPr lang="en-US" sz="2400" b="1" dirty="0">
                <a:latin typeface="Calibri"/>
                <a:ea typeface="Calibri"/>
                <a:cs typeface="Times New Roman"/>
              </a:rPr>
              <a:t>: The Big Picture</a:t>
            </a:r>
            <a:endParaRPr lang="pl-PL" sz="2400" b="1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2"/>
              </a:rPr>
              <a:t>https://</a:t>
            </a:r>
            <a:r>
              <a:rPr lang="en-US" u="sng" dirty="0" smtClean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2"/>
              </a:rPr>
              <a:t>app.pluralsight.com/library/courses/devops-big-picture/table-of-contents</a:t>
            </a:r>
            <a:endParaRPr lang="pl-PL" dirty="0" smtClean="0">
              <a:latin typeface="Calibri"/>
              <a:ea typeface="Calibri"/>
              <a:cs typeface="Times New Roman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2400" b="1" dirty="0" smtClean="0">
                <a:latin typeface="Calibri"/>
                <a:ea typeface="Calibri"/>
                <a:cs typeface="Times New Roman"/>
              </a:rPr>
              <a:t>Implementing </a:t>
            </a:r>
            <a:r>
              <a:rPr lang="en-US" sz="2400" b="1" dirty="0" err="1">
                <a:latin typeface="Calibri"/>
                <a:ea typeface="Calibri"/>
                <a:cs typeface="Times New Roman"/>
              </a:rPr>
              <a:t>DevOps</a:t>
            </a:r>
            <a:r>
              <a:rPr lang="en-US" sz="2400" b="1" dirty="0">
                <a:latin typeface="Calibri"/>
                <a:ea typeface="Calibri"/>
                <a:cs typeface="Times New Roman"/>
              </a:rPr>
              <a:t> in the Real </a:t>
            </a:r>
            <a:r>
              <a:rPr lang="en-US" sz="2400" b="1" dirty="0" smtClean="0">
                <a:latin typeface="Calibri"/>
                <a:ea typeface="Calibri"/>
                <a:cs typeface="Times New Roman"/>
              </a:rPr>
              <a:t>World</a:t>
            </a:r>
            <a:endParaRPr lang="pl-PL" sz="2400" b="1" dirty="0" smtClean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u="sng" dirty="0" smtClean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3"/>
              </a:rPr>
              <a:t>https</a:t>
            </a:r>
            <a:r>
              <a:rPr lang="en-US" u="sng" dirty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3"/>
              </a:rPr>
              <a:t>://</a:t>
            </a:r>
            <a:r>
              <a:rPr lang="en-US" u="sng" dirty="0" smtClean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3"/>
              </a:rPr>
              <a:t>app.pluralsight.com/library/courses/implementing-devops-real-world/table-of-contents</a:t>
            </a:r>
            <a:endParaRPr lang="pl-PL" u="sng" dirty="0" smtClean="0">
              <a:solidFill>
                <a:srgbClr val="0563C1"/>
              </a:solidFill>
              <a:latin typeface="Calibri"/>
              <a:ea typeface="Calibri"/>
              <a:cs typeface="Times New Roman"/>
            </a:endParaRPr>
          </a:p>
          <a:p>
            <a:r>
              <a:rPr lang="pl-PL" dirty="0" smtClean="0">
                <a:latin typeface="Calibri"/>
                <a:ea typeface="Calibri"/>
                <a:cs typeface="Times New Roman"/>
                <a:hlinkClick r:id="rId4"/>
              </a:rPr>
              <a:t>DevOps 2017 conference in Helsinki </a:t>
            </a:r>
            <a:endParaRPr lang="pl-PL" dirty="0" smtClean="0">
              <a:latin typeface="Calibri"/>
              <a:ea typeface="Calibri"/>
              <a:cs typeface="Times New Roman"/>
            </a:endParaRPr>
          </a:p>
          <a:p>
            <a:r>
              <a:rPr lang="pl-PL" dirty="0">
                <a:latin typeface="Calibri"/>
                <a:ea typeface="Calibri"/>
                <a:cs typeface="Times New Roman"/>
                <a:hlinkClick r:id="rId5"/>
              </a:rPr>
              <a:t>https://devops.com</a:t>
            </a:r>
            <a:r>
              <a:rPr lang="pl-PL" dirty="0" smtClean="0">
                <a:latin typeface="Calibri"/>
                <a:ea typeface="Calibri"/>
                <a:cs typeface="Times New Roman"/>
                <a:hlinkClick r:id="rId5"/>
              </a:rPr>
              <a:t>/</a:t>
            </a:r>
            <a:r>
              <a:rPr lang="pl-PL" dirty="0" smtClean="0">
                <a:latin typeface="Calibri"/>
                <a:ea typeface="Calibri"/>
                <a:cs typeface="Times New Roman"/>
              </a:rPr>
              <a:t> </a:t>
            </a:r>
            <a:endParaRPr lang="pl-PL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pl-PL" u="sng" dirty="0" smtClean="0">
              <a:solidFill>
                <a:srgbClr val="0563C1"/>
              </a:solidFill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pl-PL" dirty="0">
              <a:latin typeface="Calibri"/>
              <a:ea typeface="Calibri"/>
              <a:cs typeface="Times New Roman"/>
            </a:endParaRPr>
          </a:p>
          <a:p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</a:t>
            </a:r>
            <a:r>
              <a:rPr lang="pl-PL" dirty="0" smtClean="0"/>
              <a:t>ore information and training</a:t>
            </a:r>
            <a:endParaRPr lang="pl-PL" dirty="0"/>
          </a:p>
        </p:txBody>
      </p:sp>
      <p:sp>
        <p:nvSpPr>
          <p:cNvPr id="7" name="Rounded Rectangle 6"/>
          <p:cNvSpPr/>
          <p:nvPr/>
        </p:nvSpPr>
        <p:spPr>
          <a:xfrm rot="2422035">
            <a:off x="6784805" y="591263"/>
            <a:ext cx="2175643" cy="951753"/>
          </a:xfrm>
          <a:prstGeom prst="roundRect">
            <a:avLst/>
          </a:prstGeom>
          <a:solidFill>
            <a:schemeClr val="tx1"/>
          </a:solidFill>
          <a:ln w="19050"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>
                <a:solidFill>
                  <a:schemeClr val="bg1"/>
                </a:solidFill>
              </a:rPr>
              <a:t>Please familiarize yourself with the material!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3034" y="3011214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DevOps change initiative</a:t>
            </a:r>
          </a:p>
        </p:txBody>
      </p:sp>
    </p:spTree>
    <p:extLst>
      <p:ext uri="{BB962C8B-B14F-4D97-AF65-F5344CB8AC3E}">
        <p14:creationId xmlns:p14="http://schemas.microsoft.com/office/powerpoint/2010/main" val="27312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DevOps transformation </a:t>
            </a:r>
            <a:r>
              <a:rPr lang="pl-PL" dirty="0"/>
              <a:t>i</a:t>
            </a:r>
            <a:r>
              <a:rPr lang="nl-BE" dirty="0" smtClean="0"/>
              <a:t>nitiave </a:t>
            </a:r>
            <a:r>
              <a:rPr lang="pl-PL" dirty="0" smtClean="0"/>
              <a:t>is now started by DRS organization</a:t>
            </a:r>
            <a:endParaRPr lang="pl-P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36" y="1876098"/>
            <a:ext cx="3907646" cy="39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665958"/>
            <a:ext cx="7898524" cy="413305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pl-PL" b="1" dirty="0"/>
              <a:t>DevOps CoE </a:t>
            </a:r>
            <a:r>
              <a:rPr lang="pl-PL" dirty="0"/>
              <a:t>– Katarzyna Wojcik</a:t>
            </a:r>
          </a:p>
          <a:p>
            <a:pPr marL="514350" indent="-514350">
              <a:buAutoNum type="arabicPeriod"/>
            </a:pPr>
            <a:r>
              <a:rPr lang="pl-PL" b="1" dirty="0"/>
              <a:t>DevOps pilots </a:t>
            </a:r>
            <a:r>
              <a:rPr lang="pl-PL" dirty="0"/>
              <a:t>– Marcin Klimkiewicz</a:t>
            </a:r>
          </a:p>
          <a:p>
            <a:pPr marL="514350" indent="-514350">
              <a:buAutoNum type="arabicPeriod"/>
            </a:pPr>
            <a:r>
              <a:rPr lang="pl-PL" b="1" dirty="0"/>
              <a:t>DevOps </a:t>
            </a:r>
            <a:r>
              <a:rPr lang="pl-PL" b="1" dirty="0" smtClean="0"/>
              <a:t>e</a:t>
            </a:r>
            <a:r>
              <a:rPr lang="nl-BE" b="1" dirty="0" smtClean="0"/>
              <a:t>c</a:t>
            </a:r>
            <a:r>
              <a:rPr lang="pl-PL" b="1" dirty="0" smtClean="0"/>
              <a:t>osystem </a:t>
            </a:r>
            <a:r>
              <a:rPr lang="pl-PL" dirty="0"/>
              <a:t>– Evelien Deman</a:t>
            </a:r>
          </a:p>
          <a:p>
            <a:pPr marL="514350" indent="-514350">
              <a:buAutoNum type="arabicPeriod"/>
            </a:pPr>
            <a:r>
              <a:rPr lang="pl-PL" b="1" dirty="0"/>
              <a:t>DevOps technology &amp; tools </a:t>
            </a:r>
            <a:r>
              <a:rPr lang="pl-PL" dirty="0"/>
              <a:t>– Bartosz Celmer</a:t>
            </a:r>
          </a:p>
          <a:p>
            <a:pPr marL="514350" indent="-514350">
              <a:buAutoNum type="arabicPeriod"/>
            </a:pPr>
            <a:r>
              <a:rPr lang="pl-PL" b="1" dirty="0"/>
              <a:t>DevOps change management/communication (incl. Training material) </a:t>
            </a:r>
            <a:r>
              <a:rPr lang="pl-PL" dirty="0"/>
              <a:t>– Evelien Deman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716661"/>
          </a:xfrm>
        </p:spPr>
        <p:txBody>
          <a:bodyPr/>
          <a:lstStyle/>
          <a:p>
            <a:r>
              <a:rPr lang="nl-BE" dirty="0" smtClean="0"/>
              <a:t>Devops </a:t>
            </a:r>
            <a:r>
              <a:rPr lang="pl-PL" dirty="0" smtClean="0"/>
              <a:t>c</a:t>
            </a:r>
            <a:r>
              <a:rPr lang="nl-BE" dirty="0" smtClean="0"/>
              <a:t>hange </a:t>
            </a:r>
            <a:r>
              <a:rPr lang="pl-PL" dirty="0"/>
              <a:t>i</a:t>
            </a:r>
            <a:r>
              <a:rPr lang="nl-BE" dirty="0" smtClean="0"/>
              <a:t>nitiative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>
            <a:off x="457209" y="1644800"/>
            <a:ext cx="683403" cy="2827421"/>
          </a:xfrm>
          <a:prstGeom prst="leftBrace">
            <a:avLst>
              <a:gd name="adj1" fmla="val 8333"/>
              <a:gd name="adj2" fmla="val 5283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6702" y="5167728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defRPr/>
            </a:pPr>
            <a:r>
              <a:rPr lang="nl-BE" dirty="0" smtClean="0"/>
              <a:t>Overall  coordination </a:t>
            </a:r>
            <a:r>
              <a:rPr lang="pl-PL" dirty="0" smtClean="0"/>
              <a:t>by </a:t>
            </a:r>
            <a:r>
              <a:rPr lang="pl-PL" b="1" dirty="0" smtClean="0"/>
              <a:t>Evelien Deman 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268298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4680" y="1707581"/>
            <a:ext cx="8229600" cy="4133056"/>
          </a:xfrm>
        </p:spPr>
        <p:txBody>
          <a:bodyPr>
            <a:normAutofit/>
          </a:bodyPr>
          <a:lstStyle/>
          <a:p>
            <a:r>
              <a:rPr lang="en-US" dirty="0"/>
              <a:t>Our current focus is to transform selected teams from regular development practices to  </a:t>
            </a:r>
            <a:r>
              <a:rPr lang="en-US" dirty="0" err="1"/>
              <a:t>DevOps</a:t>
            </a:r>
            <a:r>
              <a:rPr lang="en-US" dirty="0"/>
              <a:t> methods. </a:t>
            </a:r>
          </a:p>
          <a:p>
            <a:r>
              <a:rPr lang="en-US" dirty="0"/>
              <a:t>This would help us to understand how </a:t>
            </a:r>
            <a:r>
              <a:rPr lang="en-US" dirty="0" err="1"/>
              <a:t>DevOps</a:t>
            </a:r>
            <a:r>
              <a:rPr lang="en-US" dirty="0"/>
              <a:t> concept can be useful for Group IT. </a:t>
            </a:r>
            <a:endParaRPr lang="pl-PL" dirty="0" smtClean="0"/>
          </a:p>
          <a:p>
            <a:r>
              <a:rPr lang="en-US" dirty="0" smtClean="0"/>
              <a:t>Desired </a:t>
            </a:r>
            <a:r>
              <a:rPr lang="en-US" dirty="0"/>
              <a:t>state after pilot project – team proud to say </a:t>
            </a:r>
            <a:r>
              <a:rPr lang="en-US" b="1" dirty="0"/>
              <a:t>I’m </a:t>
            </a:r>
            <a:r>
              <a:rPr lang="en-US" b="1" dirty="0" err="1"/>
              <a:t>DevOps</a:t>
            </a:r>
            <a:r>
              <a:rPr lang="en-US" b="1" dirty="0"/>
              <a:t>!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/>
              <a:t>Increased team engagement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/>
              <a:t>Better product quality and more reliable releases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/>
              <a:t>Shorter lead times</a:t>
            </a:r>
          </a:p>
          <a:p>
            <a:endParaRPr lang="en-US" dirty="0"/>
          </a:p>
          <a:p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DevOps transformation </a:t>
            </a:r>
            <a:r>
              <a:rPr lang="pl-PL" dirty="0" smtClean="0"/>
              <a:t>first steps - PILOTS </a:t>
            </a:r>
            <a:endParaRPr lang="pl-P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89" y="4510528"/>
            <a:ext cx="2139293" cy="15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Pilot transformations will be driven by the tea</a:t>
            </a:r>
            <a:r>
              <a:rPr lang="nl-BE" dirty="0" smtClean="0"/>
              <a:t>m</a:t>
            </a:r>
            <a:r>
              <a:rPr lang="pl-PL" dirty="0" smtClean="0"/>
              <a:t>s and their Team Leaders</a:t>
            </a:r>
          </a:p>
          <a:p>
            <a:r>
              <a:rPr lang="pl-PL" dirty="0" smtClean="0"/>
              <a:t>Pilot transformations will be supported by DRS representatives (including present VPS4IT coaches)</a:t>
            </a:r>
          </a:p>
          <a:p>
            <a:r>
              <a:rPr lang="pl-PL" dirty="0" smtClean="0"/>
              <a:t>We plan regular review</a:t>
            </a:r>
            <a:r>
              <a:rPr lang="nl-BE" dirty="0" smtClean="0"/>
              <a:t>s</a:t>
            </a:r>
            <a:r>
              <a:rPr lang="pl-PL" dirty="0" smtClean="0"/>
              <a:t> of the pilot findings and learnings with you through the DRS support network </a:t>
            </a:r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Pilots and „e</a:t>
            </a:r>
            <a:r>
              <a:rPr lang="nl-BE" dirty="0" smtClean="0"/>
              <a:t>c</a:t>
            </a:r>
            <a:r>
              <a:rPr lang="pl-PL" dirty="0" smtClean="0"/>
              <a:t>osystem track” connection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48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Who are the pilots ?</a:t>
            </a:r>
            <a:endParaRPr lang="pl-PL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2066471"/>
            <a:ext cx="8229600" cy="401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46840" y="1141924"/>
            <a:ext cx="8355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2017 target is to transform 5 teams</a:t>
            </a:r>
            <a:r>
              <a:rPr lang="en-US" dirty="0"/>
              <a:t> and learn about </a:t>
            </a:r>
            <a:r>
              <a:rPr lang="en-US" dirty="0" err="1"/>
              <a:t>DevOps</a:t>
            </a:r>
            <a:r>
              <a:rPr lang="en-US" dirty="0"/>
              <a:t> as much as possible in order to be able to design and execute the change project for Volvo Group IT</a:t>
            </a:r>
          </a:p>
        </p:txBody>
      </p:sp>
    </p:spTree>
    <p:extLst>
      <p:ext uri="{BB962C8B-B14F-4D97-AF65-F5344CB8AC3E}">
        <p14:creationId xmlns:p14="http://schemas.microsoft.com/office/powerpoint/2010/main" val="38901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DevOps transformation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smtClean="0">
                <a:solidFill>
                  <a:srgbClr val="000000"/>
                </a:solidFill>
              </a:rPr>
              <a:t>21st of June,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3034" y="3011214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DevOps „e</a:t>
            </a:r>
            <a:r>
              <a:rPr lang="nl-BE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c</a:t>
            </a:r>
            <a:r>
              <a:rPr lang="pl-PL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osystem track”</a:t>
            </a:r>
          </a:p>
        </p:txBody>
      </p:sp>
    </p:spTree>
    <p:extLst>
      <p:ext uri="{BB962C8B-B14F-4D97-AF65-F5344CB8AC3E}">
        <p14:creationId xmlns:p14="http://schemas.microsoft.com/office/powerpoint/2010/main" val="344326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6"/>
            <a:ext cx="13477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457210" y="2947737"/>
            <a:ext cx="5498432" cy="50532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mtClean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3448" y="1865241"/>
            <a:ext cx="8229600" cy="413305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pl-PL" b="1" dirty="0"/>
              <a:t>DevOps CoE </a:t>
            </a:r>
            <a:r>
              <a:rPr lang="pl-PL" dirty="0"/>
              <a:t>– Katarzyna Wojcik</a:t>
            </a:r>
          </a:p>
          <a:p>
            <a:pPr marL="514350" indent="-514350">
              <a:buAutoNum type="arabicPeriod"/>
            </a:pPr>
            <a:r>
              <a:rPr lang="pl-PL" b="1" dirty="0"/>
              <a:t>DevOps pilots </a:t>
            </a:r>
            <a:r>
              <a:rPr lang="pl-PL" dirty="0"/>
              <a:t>– Marcin Klimkiewicz</a:t>
            </a:r>
          </a:p>
          <a:p>
            <a:pPr marL="514350" indent="-514350">
              <a:buAutoNum type="arabicPeriod"/>
            </a:pPr>
            <a:r>
              <a:rPr lang="pl-PL" b="1" dirty="0"/>
              <a:t>DevOps </a:t>
            </a:r>
            <a:r>
              <a:rPr lang="pl-PL" b="1" dirty="0" smtClean="0"/>
              <a:t>e</a:t>
            </a:r>
            <a:r>
              <a:rPr lang="nl-BE" b="1" dirty="0" smtClean="0"/>
              <a:t>c</a:t>
            </a:r>
            <a:r>
              <a:rPr lang="pl-PL" b="1" dirty="0" smtClean="0"/>
              <a:t>osystem </a:t>
            </a:r>
            <a:r>
              <a:rPr lang="pl-PL" dirty="0"/>
              <a:t>– Evelien Deman</a:t>
            </a:r>
          </a:p>
          <a:p>
            <a:pPr marL="514350" indent="-514350">
              <a:buAutoNum type="arabicPeriod"/>
            </a:pPr>
            <a:r>
              <a:rPr lang="pl-PL" b="1" dirty="0"/>
              <a:t>DevOps technology &amp; tools </a:t>
            </a:r>
            <a:r>
              <a:rPr lang="pl-PL" dirty="0"/>
              <a:t>– Bartosz Celmer</a:t>
            </a:r>
          </a:p>
          <a:p>
            <a:pPr marL="514350" indent="-514350">
              <a:buAutoNum type="arabicPeriod"/>
            </a:pPr>
            <a:r>
              <a:rPr lang="pl-PL" b="1" dirty="0"/>
              <a:t>DevOps change management/communication (incl. Training material) </a:t>
            </a:r>
            <a:r>
              <a:rPr lang="pl-PL" dirty="0"/>
              <a:t>– Evelien Deman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Department,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4400" y="537838"/>
            <a:ext cx="8229600" cy="716661"/>
          </a:xfrm>
        </p:spPr>
        <p:txBody>
          <a:bodyPr/>
          <a:lstStyle/>
          <a:p>
            <a:r>
              <a:rPr lang="nl-BE" dirty="0" smtClean="0"/>
              <a:t>Devops Change Initiative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>
            <a:off x="115508" y="1786689"/>
            <a:ext cx="683403" cy="2827421"/>
          </a:xfrm>
          <a:prstGeom prst="leftBrace">
            <a:avLst>
              <a:gd name="adj1" fmla="val 8333"/>
              <a:gd name="adj2" fmla="val 52830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Department,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2052" y="105105"/>
            <a:ext cx="8229600" cy="1143000"/>
          </a:xfrm>
        </p:spPr>
        <p:txBody>
          <a:bodyPr/>
          <a:lstStyle/>
          <a:p>
            <a:r>
              <a:rPr lang="nl-BE" dirty="0" smtClean="0"/>
              <a:t>Devops Ecosystem Track: two main subdeliverables 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88592" y="1780673"/>
            <a:ext cx="5077327" cy="1540042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/>
              <a:t>Implementing </a:t>
            </a:r>
            <a:r>
              <a:rPr lang="en-GB" sz="1600" dirty="0" err="1"/>
              <a:t>Devops</a:t>
            </a:r>
            <a:r>
              <a:rPr lang="en-GB" sz="1600" dirty="0"/>
              <a:t> ways of working on some or our development teams, will need </a:t>
            </a:r>
            <a:r>
              <a:rPr lang="en-GB" sz="1600" dirty="0">
                <a:solidFill>
                  <a:srgbClr val="0070C0"/>
                </a:solidFill>
              </a:rPr>
              <a:t>adaptations</a:t>
            </a:r>
            <a:r>
              <a:rPr lang="en-GB" sz="1600" dirty="0"/>
              <a:t> of some of our </a:t>
            </a:r>
            <a:r>
              <a:rPr lang="en-GB" sz="1600" b="1" dirty="0"/>
              <a:t>IT Directives,  Processes, Methods and Frameworks</a:t>
            </a:r>
            <a:r>
              <a:rPr lang="en-GB" sz="1600" dirty="0"/>
              <a:t>. 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88592" y="3661610"/>
            <a:ext cx="5077327" cy="1540042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smtClean="0"/>
              <a:t>There is a need to secure that people understand </a:t>
            </a:r>
            <a:r>
              <a:rPr lang="en-GB" sz="1600" dirty="0"/>
              <a:t>what </a:t>
            </a:r>
            <a:r>
              <a:rPr lang="en-GB" sz="1600" dirty="0" smtClean="0"/>
              <a:t>minimum ingredients they </a:t>
            </a:r>
            <a:r>
              <a:rPr lang="en-GB" sz="1600" dirty="0"/>
              <a:t>need to think </a:t>
            </a:r>
            <a:r>
              <a:rPr lang="en-GB" sz="1600" dirty="0" smtClean="0"/>
              <a:t>of, and how to combine them,  </a:t>
            </a:r>
            <a:r>
              <a:rPr lang="en-GB" sz="1600" dirty="0"/>
              <a:t>when doing “</a:t>
            </a:r>
            <a:r>
              <a:rPr lang="en-GB" sz="1600" dirty="0" err="1">
                <a:solidFill>
                  <a:srgbClr val="0070C0"/>
                </a:solidFill>
              </a:rPr>
              <a:t>devops</a:t>
            </a:r>
            <a:r>
              <a:rPr lang="en-GB" sz="1600" dirty="0">
                <a:solidFill>
                  <a:srgbClr val="0070C0"/>
                </a:solidFill>
              </a:rPr>
              <a:t> way</a:t>
            </a:r>
            <a:r>
              <a:rPr lang="en-GB" sz="1600" dirty="0"/>
              <a:t>”</a:t>
            </a:r>
          </a:p>
          <a:p>
            <a:r>
              <a:rPr lang="en-GB" sz="1600" dirty="0" smtClean="0"/>
              <a:t>.</a:t>
            </a:r>
            <a:r>
              <a:rPr lang="en-GB" sz="1600" dirty="0"/>
              <a:t> 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39" y="3740065"/>
            <a:ext cx="1403315" cy="144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458" y="2112293"/>
            <a:ext cx="1465596" cy="98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751043" y="3984048"/>
            <a:ext cx="1321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i="1" dirty="0" smtClean="0"/>
              <a:t>Ambition: Show the devops way</a:t>
            </a:r>
            <a:endParaRPr lang="en-US" sz="1600" i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751044" y="1820396"/>
            <a:ext cx="1321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i="1" dirty="0" smtClean="0"/>
              <a:t>Ambition: Secure existing materials are devops compatible</a:t>
            </a:r>
            <a:endParaRPr lang="en-US" sz="1600" i="1" dirty="0" smtClean="0"/>
          </a:p>
        </p:txBody>
      </p:sp>
      <p:sp>
        <p:nvSpPr>
          <p:cNvPr id="2" name="Oval 1"/>
          <p:cNvSpPr/>
          <p:nvPr/>
        </p:nvSpPr>
        <p:spPr>
          <a:xfrm>
            <a:off x="6965474" y="827274"/>
            <a:ext cx="1574135" cy="866273"/>
          </a:xfrm>
          <a:prstGeom prst="ellipse">
            <a:avLst/>
          </a:prstGeom>
          <a:solidFill>
            <a:srgbClr val="FFFF99"/>
          </a:solidFill>
          <a:ln w="190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 smtClean="0">
                <a:solidFill>
                  <a:schemeClr val="tx1"/>
                </a:solidFill>
              </a:rPr>
              <a:t>Your participation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817476" y="1229710"/>
            <a:ext cx="1166648" cy="599090"/>
          </a:xfrm>
          <a:custGeom>
            <a:avLst/>
            <a:gdLst>
              <a:gd name="connsiteX0" fmla="*/ 94593 w 1166648"/>
              <a:gd name="connsiteY0" fmla="*/ 599090 h 599090"/>
              <a:gd name="connsiteX1" fmla="*/ 31531 w 1166648"/>
              <a:gd name="connsiteY1" fmla="*/ 457200 h 599090"/>
              <a:gd name="connsiteX2" fmla="*/ 0 w 1166648"/>
              <a:gd name="connsiteY2" fmla="*/ 362607 h 599090"/>
              <a:gd name="connsiteX3" fmla="*/ 15765 w 1166648"/>
              <a:gd name="connsiteY3" fmla="*/ 268014 h 599090"/>
              <a:gd name="connsiteX4" fmla="*/ 157655 w 1166648"/>
              <a:gd name="connsiteY4" fmla="*/ 252249 h 599090"/>
              <a:gd name="connsiteX5" fmla="*/ 204952 w 1166648"/>
              <a:gd name="connsiteY5" fmla="*/ 283780 h 599090"/>
              <a:gd name="connsiteX6" fmla="*/ 283779 w 1166648"/>
              <a:gd name="connsiteY6" fmla="*/ 425669 h 599090"/>
              <a:gd name="connsiteX7" fmla="*/ 425669 w 1166648"/>
              <a:gd name="connsiteY7" fmla="*/ 488731 h 599090"/>
              <a:gd name="connsiteX8" fmla="*/ 504496 w 1166648"/>
              <a:gd name="connsiteY8" fmla="*/ 472966 h 599090"/>
              <a:gd name="connsiteX9" fmla="*/ 520262 w 1166648"/>
              <a:gd name="connsiteY9" fmla="*/ 409904 h 599090"/>
              <a:gd name="connsiteX10" fmla="*/ 567558 w 1166648"/>
              <a:gd name="connsiteY10" fmla="*/ 78828 h 599090"/>
              <a:gd name="connsiteX11" fmla="*/ 677917 w 1166648"/>
              <a:gd name="connsiteY11" fmla="*/ 94593 h 599090"/>
              <a:gd name="connsiteX12" fmla="*/ 756745 w 1166648"/>
              <a:gd name="connsiteY12" fmla="*/ 189187 h 599090"/>
              <a:gd name="connsiteX13" fmla="*/ 788276 w 1166648"/>
              <a:gd name="connsiteY13" fmla="*/ 299545 h 599090"/>
              <a:gd name="connsiteX14" fmla="*/ 835572 w 1166648"/>
              <a:gd name="connsiteY14" fmla="*/ 346842 h 599090"/>
              <a:gd name="connsiteX15" fmla="*/ 882869 w 1166648"/>
              <a:gd name="connsiteY15" fmla="*/ 362607 h 599090"/>
              <a:gd name="connsiteX16" fmla="*/ 930165 w 1166648"/>
              <a:gd name="connsiteY16" fmla="*/ 346842 h 599090"/>
              <a:gd name="connsiteX17" fmla="*/ 961696 w 1166648"/>
              <a:gd name="connsiteY17" fmla="*/ 236483 h 599090"/>
              <a:gd name="connsiteX18" fmla="*/ 1024758 w 1166648"/>
              <a:gd name="connsiteY18" fmla="*/ 0 h 599090"/>
              <a:gd name="connsiteX19" fmla="*/ 1087821 w 1166648"/>
              <a:gd name="connsiteY19" fmla="*/ 15766 h 599090"/>
              <a:gd name="connsiteX20" fmla="*/ 1166648 w 1166648"/>
              <a:gd name="connsiteY20" fmla="*/ 78828 h 59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6648" h="599090">
                <a:moveTo>
                  <a:pt x="94593" y="599090"/>
                </a:moveTo>
                <a:cubicBezTo>
                  <a:pt x="23024" y="479810"/>
                  <a:pt x="64008" y="565456"/>
                  <a:pt x="31531" y="457200"/>
                </a:cubicBezTo>
                <a:cubicBezTo>
                  <a:pt x="21981" y="425365"/>
                  <a:pt x="0" y="362607"/>
                  <a:pt x="0" y="362607"/>
                </a:cubicBezTo>
                <a:cubicBezTo>
                  <a:pt x="5255" y="331076"/>
                  <a:pt x="1469" y="296605"/>
                  <a:pt x="15765" y="268014"/>
                </a:cubicBezTo>
                <a:cubicBezTo>
                  <a:pt x="44186" y="211172"/>
                  <a:pt x="121088" y="246154"/>
                  <a:pt x="157655" y="252249"/>
                </a:cubicBezTo>
                <a:cubicBezTo>
                  <a:pt x="173421" y="262759"/>
                  <a:pt x="193115" y="268984"/>
                  <a:pt x="204952" y="283780"/>
                </a:cubicBezTo>
                <a:cubicBezTo>
                  <a:pt x="270668" y="365924"/>
                  <a:pt x="124919" y="319763"/>
                  <a:pt x="283779" y="425669"/>
                </a:cubicBezTo>
                <a:cubicBezTo>
                  <a:pt x="358731" y="475636"/>
                  <a:pt x="313100" y="451208"/>
                  <a:pt x="425669" y="488731"/>
                </a:cubicBezTo>
                <a:cubicBezTo>
                  <a:pt x="451945" y="483476"/>
                  <a:pt x="483911" y="490120"/>
                  <a:pt x="504496" y="472966"/>
                </a:cubicBezTo>
                <a:cubicBezTo>
                  <a:pt x="521142" y="459095"/>
                  <a:pt x="518300" y="431483"/>
                  <a:pt x="520262" y="409904"/>
                </a:cubicBezTo>
                <a:cubicBezTo>
                  <a:pt x="549470" y="88618"/>
                  <a:pt x="480996" y="208669"/>
                  <a:pt x="567558" y="78828"/>
                </a:cubicBezTo>
                <a:cubicBezTo>
                  <a:pt x="604344" y="84083"/>
                  <a:pt x="643415" y="80792"/>
                  <a:pt x="677917" y="94593"/>
                </a:cubicBezTo>
                <a:cubicBezTo>
                  <a:pt x="705506" y="105629"/>
                  <a:pt x="740981" y="165541"/>
                  <a:pt x="756745" y="189187"/>
                </a:cubicBezTo>
                <a:cubicBezTo>
                  <a:pt x="758848" y="197601"/>
                  <a:pt x="779227" y="285971"/>
                  <a:pt x="788276" y="299545"/>
                </a:cubicBezTo>
                <a:cubicBezTo>
                  <a:pt x="800643" y="318096"/>
                  <a:pt x="817021" y="334475"/>
                  <a:pt x="835572" y="346842"/>
                </a:cubicBezTo>
                <a:cubicBezTo>
                  <a:pt x="849399" y="356060"/>
                  <a:pt x="867103" y="357352"/>
                  <a:pt x="882869" y="362607"/>
                </a:cubicBezTo>
                <a:cubicBezTo>
                  <a:pt x="898634" y="357352"/>
                  <a:pt x="918414" y="358593"/>
                  <a:pt x="930165" y="346842"/>
                </a:cubicBezTo>
                <a:cubicBezTo>
                  <a:pt x="937705" y="339302"/>
                  <a:pt x="961559" y="237031"/>
                  <a:pt x="961696" y="236483"/>
                </a:cubicBezTo>
                <a:cubicBezTo>
                  <a:pt x="966252" y="172699"/>
                  <a:pt x="910280" y="0"/>
                  <a:pt x="1024758" y="0"/>
                </a:cubicBezTo>
                <a:cubicBezTo>
                  <a:pt x="1046426" y="0"/>
                  <a:pt x="1066800" y="10511"/>
                  <a:pt x="1087821" y="15766"/>
                </a:cubicBezTo>
                <a:cubicBezTo>
                  <a:pt x="1147484" y="55542"/>
                  <a:pt x="1121719" y="33899"/>
                  <a:pt x="1166648" y="78828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73011" y="5283658"/>
            <a:ext cx="1574135" cy="866273"/>
          </a:xfrm>
          <a:prstGeom prst="ellipse">
            <a:avLst/>
          </a:prstGeom>
          <a:solidFill>
            <a:srgbClr val="FFFF99"/>
          </a:solidFill>
          <a:ln w="190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 smtClean="0">
                <a:solidFill>
                  <a:schemeClr val="tx1"/>
                </a:solidFill>
              </a:rPr>
              <a:t>For your information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15079535" flipH="1" flipV="1">
            <a:off x="5898017" y="5187822"/>
            <a:ext cx="787066" cy="394756"/>
          </a:xfrm>
          <a:custGeom>
            <a:avLst/>
            <a:gdLst>
              <a:gd name="connsiteX0" fmla="*/ 94593 w 1166648"/>
              <a:gd name="connsiteY0" fmla="*/ 599090 h 599090"/>
              <a:gd name="connsiteX1" fmla="*/ 31531 w 1166648"/>
              <a:gd name="connsiteY1" fmla="*/ 457200 h 599090"/>
              <a:gd name="connsiteX2" fmla="*/ 0 w 1166648"/>
              <a:gd name="connsiteY2" fmla="*/ 362607 h 599090"/>
              <a:gd name="connsiteX3" fmla="*/ 15765 w 1166648"/>
              <a:gd name="connsiteY3" fmla="*/ 268014 h 599090"/>
              <a:gd name="connsiteX4" fmla="*/ 157655 w 1166648"/>
              <a:gd name="connsiteY4" fmla="*/ 252249 h 599090"/>
              <a:gd name="connsiteX5" fmla="*/ 204952 w 1166648"/>
              <a:gd name="connsiteY5" fmla="*/ 283780 h 599090"/>
              <a:gd name="connsiteX6" fmla="*/ 283779 w 1166648"/>
              <a:gd name="connsiteY6" fmla="*/ 425669 h 599090"/>
              <a:gd name="connsiteX7" fmla="*/ 425669 w 1166648"/>
              <a:gd name="connsiteY7" fmla="*/ 488731 h 599090"/>
              <a:gd name="connsiteX8" fmla="*/ 504496 w 1166648"/>
              <a:gd name="connsiteY8" fmla="*/ 472966 h 599090"/>
              <a:gd name="connsiteX9" fmla="*/ 520262 w 1166648"/>
              <a:gd name="connsiteY9" fmla="*/ 409904 h 599090"/>
              <a:gd name="connsiteX10" fmla="*/ 567558 w 1166648"/>
              <a:gd name="connsiteY10" fmla="*/ 78828 h 599090"/>
              <a:gd name="connsiteX11" fmla="*/ 677917 w 1166648"/>
              <a:gd name="connsiteY11" fmla="*/ 94593 h 599090"/>
              <a:gd name="connsiteX12" fmla="*/ 756745 w 1166648"/>
              <a:gd name="connsiteY12" fmla="*/ 189187 h 599090"/>
              <a:gd name="connsiteX13" fmla="*/ 788276 w 1166648"/>
              <a:gd name="connsiteY13" fmla="*/ 299545 h 599090"/>
              <a:gd name="connsiteX14" fmla="*/ 835572 w 1166648"/>
              <a:gd name="connsiteY14" fmla="*/ 346842 h 599090"/>
              <a:gd name="connsiteX15" fmla="*/ 882869 w 1166648"/>
              <a:gd name="connsiteY15" fmla="*/ 362607 h 599090"/>
              <a:gd name="connsiteX16" fmla="*/ 930165 w 1166648"/>
              <a:gd name="connsiteY16" fmla="*/ 346842 h 599090"/>
              <a:gd name="connsiteX17" fmla="*/ 961696 w 1166648"/>
              <a:gd name="connsiteY17" fmla="*/ 236483 h 599090"/>
              <a:gd name="connsiteX18" fmla="*/ 1024758 w 1166648"/>
              <a:gd name="connsiteY18" fmla="*/ 0 h 599090"/>
              <a:gd name="connsiteX19" fmla="*/ 1087821 w 1166648"/>
              <a:gd name="connsiteY19" fmla="*/ 15766 h 599090"/>
              <a:gd name="connsiteX20" fmla="*/ 1166648 w 1166648"/>
              <a:gd name="connsiteY20" fmla="*/ 78828 h 59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66648" h="599090">
                <a:moveTo>
                  <a:pt x="94593" y="599090"/>
                </a:moveTo>
                <a:cubicBezTo>
                  <a:pt x="23024" y="479810"/>
                  <a:pt x="64008" y="565456"/>
                  <a:pt x="31531" y="457200"/>
                </a:cubicBezTo>
                <a:cubicBezTo>
                  <a:pt x="21981" y="425365"/>
                  <a:pt x="0" y="362607"/>
                  <a:pt x="0" y="362607"/>
                </a:cubicBezTo>
                <a:cubicBezTo>
                  <a:pt x="5255" y="331076"/>
                  <a:pt x="1469" y="296605"/>
                  <a:pt x="15765" y="268014"/>
                </a:cubicBezTo>
                <a:cubicBezTo>
                  <a:pt x="44186" y="211172"/>
                  <a:pt x="121088" y="246154"/>
                  <a:pt x="157655" y="252249"/>
                </a:cubicBezTo>
                <a:cubicBezTo>
                  <a:pt x="173421" y="262759"/>
                  <a:pt x="193115" y="268984"/>
                  <a:pt x="204952" y="283780"/>
                </a:cubicBezTo>
                <a:cubicBezTo>
                  <a:pt x="270668" y="365924"/>
                  <a:pt x="124919" y="319763"/>
                  <a:pt x="283779" y="425669"/>
                </a:cubicBezTo>
                <a:cubicBezTo>
                  <a:pt x="358731" y="475636"/>
                  <a:pt x="313100" y="451208"/>
                  <a:pt x="425669" y="488731"/>
                </a:cubicBezTo>
                <a:cubicBezTo>
                  <a:pt x="451945" y="483476"/>
                  <a:pt x="483911" y="490120"/>
                  <a:pt x="504496" y="472966"/>
                </a:cubicBezTo>
                <a:cubicBezTo>
                  <a:pt x="521142" y="459095"/>
                  <a:pt x="518300" y="431483"/>
                  <a:pt x="520262" y="409904"/>
                </a:cubicBezTo>
                <a:cubicBezTo>
                  <a:pt x="549470" y="88618"/>
                  <a:pt x="480996" y="208669"/>
                  <a:pt x="567558" y="78828"/>
                </a:cubicBezTo>
                <a:cubicBezTo>
                  <a:pt x="604344" y="84083"/>
                  <a:pt x="643415" y="80792"/>
                  <a:pt x="677917" y="94593"/>
                </a:cubicBezTo>
                <a:cubicBezTo>
                  <a:pt x="705506" y="105629"/>
                  <a:pt x="740981" y="165541"/>
                  <a:pt x="756745" y="189187"/>
                </a:cubicBezTo>
                <a:cubicBezTo>
                  <a:pt x="758848" y="197601"/>
                  <a:pt x="779227" y="285971"/>
                  <a:pt x="788276" y="299545"/>
                </a:cubicBezTo>
                <a:cubicBezTo>
                  <a:pt x="800643" y="318096"/>
                  <a:pt x="817021" y="334475"/>
                  <a:pt x="835572" y="346842"/>
                </a:cubicBezTo>
                <a:cubicBezTo>
                  <a:pt x="849399" y="356060"/>
                  <a:pt x="867103" y="357352"/>
                  <a:pt x="882869" y="362607"/>
                </a:cubicBezTo>
                <a:cubicBezTo>
                  <a:pt x="898634" y="357352"/>
                  <a:pt x="918414" y="358593"/>
                  <a:pt x="930165" y="346842"/>
                </a:cubicBezTo>
                <a:cubicBezTo>
                  <a:pt x="937705" y="339302"/>
                  <a:pt x="961559" y="237031"/>
                  <a:pt x="961696" y="236483"/>
                </a:cubicBezTo>
                <a:cubicBezTo>
                  <a:pt x="966252" y="172699"/>
                  <a:pt x="910280" y="0"/>
                  <a:pt x="1024758" y="0"/>
                </a:cubicBezTo>
                <a:cubicBezTo>
                  <a:pt x="1046426" y="0"/>
                  <a:pt x="1066800" y="10511"/>
                  <a:pt x="1087821" y="15766"/>
                </a:cubicBezTo>
                <a:cubicBezTo>
                  <a:pt x="1147484" y="55542"/>
                  <a:pt x="1121719" y="33899"/>
                  <a:pt x="1166648" y="78828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4679" y="1865241"/>
            <a:ext cx="8598603" cy="4133056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The purpose of this </a:t>
            </a:r>
            <a:r>
              <a:rPr lang="nl-BE" dirty="0" smtClean="0"/>
              <a:t>Devops Eko system </a:t>
            </a:r>
            <a:r>
              <a:rPr lang="pl-PL" dirty="0" smtClean="0"/>
              <a:t>kick</a:t>
            </a:r>
            <a:r>
              <a:rPr lang="nl-BE" dirty="0" smtClean="0"/>
              <a:t>-</a:t>
            </a:r>
            <a:r>
              <a:rPr lang="pl-PL" dirty="0" smtClean="0"/>
              <a:t>off session is to </a:t>
            </a:r>
            <a:r>
              <a:rPr lang="nl-BE" dirty="0" smtClean="0"/>
              <a:t>:</a:t>
            </a:r>
            <a:endParaRPr lang="pl-PL" dirty="0" smtClean="0"/>
          </a:p>
          <a:p>
            <a:pPr marL="0" indent="0">
              <a:buNone/>
            </a:pPr>
            <a:endParaRPr lang="pl-PL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pl-PL" dirty="0" smtClean="0"/>
              <a:t>introduce DevOps concept 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l-PL" dirty="0" smtClean="0"/>
              <a:t>present the high level structure of DevOps change initiative with a focus on „e</a:t>
            </a:r>
            <a:r>
              <a:rPr lang="nl-BE" dirty="0" smtClean="0"/>
              <a:t>c</a:t>
            </a:r>
            <a:r>
              <a:rPr lang="pl-PL" dirty="0" smtClean="0"/>
              <a:t>osystem track”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pl-PL" dirty="0"/>
              <a:t>d</a:t>
            </a:r>
            <a:r>
              <a:rPr lang="pl-PL" dirty="0" smtClean="0"/>
              <a:t>iscuss our expectations and way forward for „e</a:t>
            </a:r>
            <a:r>
              <a:rPr lang="nl-BE" dirty="0" smtClean="0"/>
              <a:t>c</a:t>
            </a:r>
            <a:r>
              <a:rPr lang="pl-PL" dirty="0" smtClean="0"/>
              <a:t>osystem track” </a:t>
            </a:r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Purpose of the meeting and agenda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536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Department,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10596"/>
            <a:ext cx="7446535" cy="620408"/>
          </a:xfrm>
        </p:spPr>
        <p:txBody>
          <a:bodyPr/>
          <a:lstStyle/>
          <a:p>
            <a:r>
              <a:rPr lang="nl-BE" dirty="0" smtClean="0"/>
              <a:t>Adaptions </a:t>
            </a:r>
            <a:r>
              <a:rPr lang="en-GB" dirty="0"/>
              <a:t>IT </a:t>
            </a:r>
            <a:r>
              <a:rPr lang="en-GB" dirty="0" smtClean="0"/>
              <a:t>directives</a:t>
            </a:r>
            <a:r>
              <a:rPr lang="en-GB" dirty="0"/>
              <a:t>,  Processes, Methods and Frameworks.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60248" y="2337031"/>
            <a:ext cx="2093495" cy="312821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Inventory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10379" y="3165204"/>
            <a:ext cx="2093495" cy="312821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Assessment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36186" y="4061557"/>
            <a:ext cx="2093495" cy="312821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Implementation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074650" y="2854389"/>
            <a:ext cx="0" cy="2346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86676" y="3710638"/>
            <a:ext cx="0" cy="23461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15310" y="1434319"/>
            <a:ext cx="3484179" cy="3880876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Implementing </a:t>
            </a:r>
            <a:r>
              <a:rPr lang="en-GB" sz="2000" dirty="0" err="1"/>
              <a:t>Devops</a:t>
            </a:r>
            <a:r>
              <a:rPr lang="en-GB" sz="2000" dirty="0"/>
              <a:t> ways of working on some or our development teams, will need </a:t>
            </a:r>
            <a:r>
              <a:rPr lang="en-GB" sz="2000" dirty="0">
                <a:solidFill>
                  <a:srgbClr val="0070C0"/>
                </a:solidFill>
              </a:rPr>
              <a:t>adaptations</a:t>
            </a:r>
            <a:r>
              <a:rPr lang="en-GB" sz="2000" dirty="0"/>
              <a:t> of some of our </a:t>
            </a:r>
            <a:r>
              <a:rPr lang="en-GB" sz="2000" b="1" dirty="0"/>
              <a:t>IT Directives,  Processes, Methods and Frameworks</a:t>
            </a:r>
            <a:r>
              <a:rPr lang="en-GB" sz="2000" dirty="0"/>
              <a:t>. </a:t>
            </a:r>
          </a:p>
        </p:txBody>
      </p:sp>
      <p:sp>
        <p:nvSpPr>
          <p:cNvPr id="18" name="Oval 17"/>
          <p:cNvSpPr/>
          <p:nvPr/>
        </p:nvSpPr>
        <p:spPr>
          <a:xfrm>
            <a:off x="5455020" y="1049652"/>
            <a:ext cx="1239260" cy="1058779"/>
          </a:xfrm>
          <a:prstGeom prst="ellips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 smtClean="0">
                <a:solidFill>
                  <a:schemeClr val="tx1"/>
                </a:solidFill>
              </a:rPr>
              <a:t>Current directives process, methods &amp; frameorks</a:t>
            </a:r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563303" y="4691210"/>
            <a:ext cx="1239260" cy="1058779"/>
          </a:xfrm>
          <a:prstGeom prst="ellips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 smtClean="0">
                <a:solidFill>
                  <a:schemeClr val="tx1"/>
                </a:solidFill>
              </a:rPr>
              <a:t>Devops coherent directives process, methods &amp; frameorks</a:t>
            </a:r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1" name="Diamond 20"/>
          <p:cNvSpPr/>
          <p:nvPr/>
        </p:nvSpPr>
        <p:spPr>
          <a:xfrm>
            <a:off x="6257126" y="3616391"/>
            <a:ext cx="234614" cy="234616"/>
          </a:xfrm>
          <a:prstGeom prst="diamond">
            <a:avLst/>
          </a:prstGeom>
          <a:solidFill>
            <a:srgbClr val="FF0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1740" y="3606700"/>
            <a:ext cx="1164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i="1" dirty="0" smtClean="0"/>
              <a:t>decission</a:t>
            </a:r>
            <a:endParaRPr lang="en-US" sz="1600" i="1" dirty="0" smtClean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735" y="722"/>
            <a:ext cx="1248984" cy="8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Isosceles Triangle 10"/>
          <p:cNvSpPr/>
          <p:nvPr/>
        </p:nvSpPr>
        <p:spPr>
          <a:xfrm rot="5400000">
            <a:off x="2317378" y="3011966"/>
            <a:ext cx="3880875" cy="664405"/>
          </a:xfrm>
          <a:prstGeom prst="triangle">
            <a:avLst/>
          </a:prstGeom>
          <a:solidFill>
            <a:srgbClr val="0070C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bg1"/>
                </a:solidFill>
              </a:rPr>
              <a:t>approach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887" y="2389798"/>
            <a:ext cx="1149462" cy="110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355809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l-BE" b="1" dirty="0" smtClean="0"/>
              <a:t>Baseline inventory </a:t>
            </a:r>
            <a:r>
              <a:rPr lang="nl-BE" dirty="0" smtClean="0"/>
              <a:t>is done based on the work done for the methods review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BE" dirty="0" smtClean="0"/>
              <a:t>SMEs identified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BE" dirty="0" smtClean="0"/>
              <a:t>Inventory of affected documents is expected to evolve over time (new/obsolete/..) -&gt; iterative!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r>
              <a:rPr lang="nl-BE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Inventory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00800" y="425668"/>
            <a:ext cx="2081048" cy="614856"/>
          </a:xfrm>
          <a:prstGeom prst="roundRect">
            <a:avLst/>
          </a:prstGeom>
          <a:solidFill>
            <a:srgbClr val="00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u="sng" dirty="0" smtClean="0">
                <a:solidFill>
                  <a:schemeClr val="tx1"/>
                </a:solidFill>
              </a:rPr>
              <a:t>Status</a:t>
            </a:r>
            <a:r>
              <a:rPr lang="nl-BE" sz="2000" dirty="0" smtClean="0">
                <a:solidFill>
                  <a:schemeClr val="tx1"/>
                </a:solidFill>
              </a:rPr>
              <a:t>: done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5852" y="1245475"/>
            <a:ext cx="8235996" cy="3373822"/>
          </a:xfrm>
          <a:solidFill>
            <a:schemeClr val="tx2"/>
          </a:solidFill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nl-BE" sz="2900" b="1" dirty="0">
                <a:solidFill>
                  <a:schemeClr val="bg1"/>
                </a:solidFill>
              </a:rPr>
              <a:t>Assessment will serve as decission material for the next phase of planning and </a:t>
            </a:r>
            <a:r>
              <a:rPr lang="nl-BE" sz="2900" b="1" dirty="0" smtClean="0">
                <a:solidFill>
                  <a:schemeClr val="bg1"/>
                </a:solidFill>
              </a:rPr>
              <a:t>implementation of changes to the methods/frameworks/directives/process</a:t>
            </a:r>
            <a:endParaRPr lang="nl-BE" sz="2900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nl-BE" sz="2900" dirty="0" smtClean="0">
                <a:solidFill>
                  <a:schemeClr val="bg1"/>
                </a:solidFill>
              </a:rPr>
              <a:t>Will be done by the method/framework/directive sme 	</a:t>
            </a:r>
            <a:r>
              <a:rPr lang="nl-BE" sz="2900" b="1" dirty="0" smtClean="0">
                <a:solidFill>
                  <a:schemeClr val="bg1"/>
                </a:solidFill>
              </a:rPr>
              <a:t>(=you)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BE" sz="2900" dirty="0" smtClean="0">
                <a:solidFill>
                  <a:schemeClr val="bg1"/>
                </a:solidFill>
              </a:rPr>
              <a:t>Approach explained in the kickof 21/6 		</a:t>
            </a:r>
            <a:r>
              <a:rPr lang="nl-BE" sz="2900" b="1" dirty="0" smtClean="0">
                <a:solidFill>
                  <a:schemeClr val="bg1"/>
                </a:solidFill>
              </a:rPr>
              <a:t>(=today)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BE" sz="2900" dirty="0" smtClean="0">
                <a:solidFill>
                  <a:schemeClr val="bg1"/>
                </a:solidFill>
              </a:rPr>
              <a:t>SME will be informed regarding devops, both on “market” devops &amp; what devops means for volvo.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BE" sz="2900" dirty="0" smtClean="0">
                <a:solidFill>
                  <a:schemeClr val="bg1"/>
                </a:solidFill>
              </a:rPr>
              <a:t>Assessment is expected to evolve over time as we gather more knowledge (iterative process)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BE" sz="2900" dirty="0" smtClean="0">
                <a:solidFill>
                  <a:schemeClr val="bg1"/>
                </a:solidFill>
              </a:rPr>
              <a:t>Start of with a simple assessment containing 2 ratings &amp; 2 corresponding explanations</a:t>
            </a:r>
            <a:endParaRPr lang="nl-BE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</a:rPr>
              <a:t>	</a:t>
            </a:r>
            <a:endParaRPr lang="nl-BE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B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Assessment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580993" y="425668"/>
            <a:ext cx="2900855" cy="614856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u="sng" dirty="0" smtClean="0">
                <a:solidFill>
                  <a:schemeClr val="tx1"/>
                </a:solidFill>
              </a:rPr>
              <a:t>Status</a:t>
            </a:r>
            <a:r>
              <a:rPr lang="nl-BE" sz="2000" dirty="0" smtClean="0">
                <a:solidFill>
                  <a:schemeClr val="tx1"/>
                </a:solidFill>
              </a:rPr>
              <a:t>: starting now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46386" y="5423336"/>
            <a:ext cx="7330985" cy="504496"/>
          </a:xfrm>
          <a:prstGeom prst="right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SME actions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46386" y="4713890"/>
            <a:ext cx="1166668" cy="709446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kickoff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12749" y="4719145"/>
            <a:ext cx="1129882" cy="709446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 smtClean="0">
                <a:solidFill>
                  <a:schemeClr val="tx1"/>
                </a:solidFill>
              </a:rPr>
              <a:t>Understand market devops</a:t>
            </a:r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00117" y="4713890"/>
            <a:ext cx="1660614" cy="709446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 smtClean="0">
                <a:solidFill>
                  <a:schemeClr val="tx1"/>
                </a:solidFill>
              </a:rPr>
              <a:t>Do first assessment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DUE DATE: 30/6</a:t>
            </a:r>
            <a:endParaRPr lang="nl-BE" sz="1100" dirty="0" smtClean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186872" y="4713890"/>
            <a:ext cx="1229694" cy="714701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 smtClean="0">
                <a:solidFill>
                  <a:schemeClr val="tx1"/>
                </a:solidFill>
              </a:rPr>
              <a:t>Understand</a:t>
            </a:r>
          </a:p>
          <a:p>
            <a:pPr algn="ctr"/>
            <a:r>
              <a:rPr lang="nl-BE" sz="1100" dirty="0" smtClean="0">
                <a:solidFill>
                  <a:schemeClr val="tx1"/>
                </a:solidFill>
              </a:rPr>
              <a:t>Pilot results</a:t>
            </a:r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605751" y="4713890"/>
            <a:ext cx="1198179" cy="709446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 smtClean="0">
                <a:solidFill>
                  <a:schemeClr val="tx1"/>
                </a:solidFill>
              </a:rPr>
              <a:t>Update assessement</a:t>
            </a:r>
            <a:endParaRPr lang="en-US" sz="1100" dirty="0" smtClean="0">
              <a:solidFill>
                <a:schemeClr val="tx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67" y="5423336"/>
            <a:ext cx="699768" cy="67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Diamond 19"/>
          <p:cNvSpPr/>
          <p:nvPr/>
        </p:nvSpPr>
        <p:spPr>
          <a:xfrm>
            <a:off x="8166547" y="4719145"/>
            <a:ext cx="504477" cy="835570"/>
          </a:xfrm>
          <a:prstGeom prst="diamond">
            <a:avLst/>
          </a:prstGeom>
          <a:solidFill>
            <a:srgbClr val="FF0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3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9545" y="1849475"/>
            <a:ext cx="8497614" cy="294324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 smtClean="0"/>
              <a:t>What is the effort to revisit? 	 		</a:t>
            </a:r>
            <a:r>
              <a:rPr lang="nl-BE" b="1" dirty="0" smtClean="0"/>
              <a:t>High/medium/low/n.a.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Explain your rating for the above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What is the change effort for the organisation?   </a:t>
            </a:r>
            <a:r>
              <a:rPr lang="nl-BE" b="1" dirty="0" smtClean="0"/>
              <a:t>High/medium/low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Explain </a:t>
            </a:r>
            <a:r>
              <a:rPr lang="nl-BE" dirty="0"/>
              <a:t>your </a:t>
            </a:r>
            <a:r>
              <a:rPr lang="nl-BE" dirty="0" smtClean="0"/>
              <a:t>rating for the above</a:t>
            </a:r>
            <a:endParaRPr lang="nl-BE" dirty="0"/>
          </a:p>
          <a:p>
            <a:pPr marL="0" indent="0">
              <a:buNone/>
            </a:pPr>
            <a:endParaRPr lang="nl-BE" dirty="0" smtClean="0"/>
          </a:p>
          <a:p>
            <a:pPr marL="0" indent="0">
              <a:buNone/>
            </a:pPr>
            <a:r>
              <a:rPr lang="nl-BE" dirty="0" smtClean="0">
                <a:solidFill>
                  <a:srgbClr val="FF0000"/>
                </a:solidFill>
              </a:rPr>
              <a:t>Assesment can be found on </a:t>
            </a:r>
            <a:r>
              <a:rPr lang="nl-BE" dirty="0"/>
              <a:t>: </a:t>
            </a:r>
            <a:r>
              <a:rPr lang="nl-BE" dirty="0">
                <a:hlinkClick r:id="rId2"/>
              </a:rPr>
              <a:t>http://</a:t>
            </a:r>
            <a:r>
              <a:rPr lang="nl-BE" dirty="0" smtClean="0">
                <a:hlinkClick r:id="rId2"/>
              </a:rPr>
              <a:t>teamplace.volvo.com/sites/DevOps/5%20DevOps%20ekosystem/Forms/AllItems.aspx</a:t>
            </a:r>
            <a:endParaRPr lang="nl-BE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796733"/>
          </a:xfrm>
        </p:spPr>
        <p:txBody>
          <a:bodyPr/>
          <a:lstStyle/>
          <a:p>
            <a:r>
              <a:rPr lang="nl-BE" dirty="0" smtClean="0"/>
              <a:t>4 Simple Assessment questions</a:t>
            </a:r>
            <a:br>
              <a:rPr lang="nl-BE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sz="2400" dirty="0" smtClean="0"/>
              <a:t>&lt;name of process/method/framework/directive&gt;</a:t>
            </a:r>
            <a:br>
              <a:rPr lang="nl-BE" sz="2400" dirty="0" smtClean="0"/>
            </a:br>
            <a:r>
              <a:rPr lang="nl-BE" sz="2400" dirty="0"/>
              <a:t/>
            </a:r>
            <a:br>
              <a:rPr lang="nl-BE" sz="2400" dirty="0"/>
            </a:b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1489094" y="4997669"/>
            <a:ext cx="5872428" cy="948127"/>
          </a:xfrm>
          <a:prstGeom prst="roundRect">
            <a:avLst/>
          </a:prstGeom>
          <a:solidFill>
            <a:srgbClr val="FFFF9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 smtClean="0">
                <a:solidFill>
                  <a:schemeClr val="tx1"/>
                </a:solidFill>
              </a:rPr>
              <a:t>Due date: 30/6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Department,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104" y="149198"/>
            <a:ext cx="8229600" cy="704629"/>
          </a:xfrm>
        </p:spPr>
        <p:txBody>
          <a:bodyPr/>
          <a:lstStyle/>
          <a:p>
            <a:r>
              <a:rPr lang="nl-BE" dirty="0" smtClean="0"/>
              <a:t>Example of the summary Assessment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877471"/>
              </p:ext>
            </p:extLst>
          </p:nvPr>
        </p:nvGraphicFramePr>
        <p:xfrm>
          <a:off x="268014" y="696265"/>
          <a:ext cx="8497614" cy="4764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714"/>
                <a:gridCol w="1954002"/>
                <a:gridCol w="1685460"/>
                <a:gridCol w="1974534"/>
                <a:gridCol w="1540904"/>
              </a:tblGrid>
              <a:tr h="1183515">
                <a:tc>
                  <a:txBody>
                    <a:bodyPr/>
                    <a:lstStyle/>
                    <a:p>
                      <a:r>
                        <a:rPr lang="nl-BE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Effort to revist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Change effort</a:t>
                      </a:r>
                      <a:r>
                        <a:rPr lang="nl-BE" baseline="0" dirty="0" smtClean="0"/>
                        <a:t> for the organisation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smtClean="0"/>
                        <a:t>Explanation</a:t>
                      </a:r>
                      <a:r>
                        <a:rPr lang="nl-BE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1183515">
                <a:tc>
                  <a:txBody>
                    <a:bodyPr/>
                    <a:lstStyle/>
                    <a:p>
                      <a:r>
                        <a:rPr lang="nl-BE" sz="1600" dirty="0" smtClean="0"/>
                        <a:t>ADF....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 smtClean="0"/>
                        <a:t>high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 smtClean="0"/>
                        <a:t>Total document needs to</a:t>
                      </a:r>
                      <a:r>
                        <a:rPr lang="nl-BE" sz="1600" baseline="0" dirty="0" smtClean="0"/>
                        <a:t> be revisted and might be obsolote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 smtClean="0"/>
                        <a:t>high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 smtClean="0"/>
                        <a:t>Lot</a:t>
                      </a:r>
                      <a:r>
                        <a:rPr lang="nl-BE" sz="1600" baseline="0" dirty="0" smtClean="0"/>
                        <a:t> of stakeholdersneed to work in a completely different way</a:t>
                      </a:r>
                      <a:endParaRPr lang="en-US" sz="1600" dirty="0"/>
                    </a:p>
                  </a:txBody>
                  <a:tcPr/>
                </a:tc>
              </a:tr>
              <a:tr h="1183515">
                <a:tc>
                  <a:txBody>
                    <a:bodyPr/>
                    <a:lstStyle/>
                    <a:p>
                      <a:r>
                        <a:rPr lang="nl-BE" sz="1600" dirty="0" smtClean="0"/>
                        <a:t>Project Handbook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 smtClean="0"/>
                        <a:t>medium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 smtClean="0"/>
                        <a:t>low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600" dirty="0" smtClean="0"/>
                        <a:t>Only Projectmgr,</a:t>
                      </a:r>
                      <a:r>
                        <a:rPr lang="nl-BE" sz="1600" baseline="0" dirty="0" smtClean="0"/>
                        <a:t> can be part of normal release process</a:t>
                      </a:r>
                      <a:endParaRPr lang="en-US" sz="1600" dirty="0"/>
                    </a:p>
                  </a:txBody>
                  <a:tcPr/>
                </a:tc>
              </a:tr>
              <a:tr h="479981">
                <a:tc>
                  <a:txBody>
                    <a:bodyPr/>
                    <a:lstStyle/>
                    <a:p>
                      <a:r>
                        <a:rPr lang="nl-BE" dirty="0" smtClean="0"/>
                        <a:t>SMD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9981">
                <a:tc>
                  <a:txBody>
                    <a:bodyPr/>
                    <a:lstStyle/>
                    <a:p>
                      <a:r>
                        <a:rPr lang="nl-BE" dirty="0" smtClean="0"/>
                        <a:t>....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 rot="1845816">
            <a:off x="1788639" y="3043843"/>
            <a:ext cx="5872428" cy="1324303"/>
          </a:xfrm>
          <a:prstGeom prst="roundRect">
            <a:avLst/>
          </a:prstGeom>
          <a:solidFill>
            <a:srgbClr val="FFFF9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600" dirty="0" smtClean="0">
                <a:solidFill>
                  <a:schemeClr val="tx1"/>
                </a:solidFill>
              </a:rPr>
              <a:t>No real answers!!!!!!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0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How to get to ‘know devops’?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03" y="1068146"/>
            <a:ext cx="4719308" cy="15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50" y="4288219"/>
            <a:ext cx="218374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94593" y="3074274"/>
            <a:ext cx="725214" cy="662152"/>
          </a:xfrm>
          <a:prstGeom prst="ellipse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1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806348" y="3038799"/>
            <a:ext cx="725214" cy="662152"/>
          </a:xfrm>
          <a:prstGeom prst="ellipse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2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37" y="4060783"/>
            <a:ext cx="2062327" cy="148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953322" y="2932383"/>
            <a:ext cx="3287602" cy="874985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Familiarize yourself with the devops “market” knowledge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682977" y="3038797"/>
            <a:ext cx="3287602" cy="874985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Attend the Devops-Pilot travel Journal sessions 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05036" y="155111"/>
            <a:ext cx="8229600" cy="1143000"/>
          </a:xfrm>
        </p:spPr>
        <p:txBody>
          <a:bodyPr/>
          <a:lstStyle/>
          <a:p>
            <a:r>
              <a:rPr lang="nl-BE" dirty="0" smtClean="0"/>
              <a:t>Familiarize yourself with the “devops market knowledge”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sz="2400" b="1" dirty="0" err="1">
                <a:latin typeface="Calibri"/>
                <a:ea typeface="Calibri"/>
                <a:cs typeface="Times New Roman"/>
              </a:rPr>
              <a:t>DevOps</a:t>
            </a:r>
            <a:r>
              <a:rPr lang="en-US" sz="2400" b="1" dirty="0">
                <a:latin typeface="Calibri"/>
                <a:ea typeface="Calibri"/>
                <a:cs typeface="Times New Roman"/>
              </a:rPr>
              <a:t>: The Big Picture</a:t>
            </a:r>
            <a:endParaRPr lang="pl-PL" sz="2400" b="1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2"/>
              </a:rPr>
              <a:t>https://</a:t>
            </a:r>
            <a:r>
              <a:rPr lang="en-US" u="sng" dirty="0" smtClean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2"/>
              </a:rPr>
              <a:t>app.pluralsight.com/library/courses/devops-big-picture/table-of-contents</a:t>
            </a:r>
            <a:endParaRPr lang="pl-PL" dirty="0" smtClean="0">
              <a:latin typeface="Calibri"/>
              <a:ea typeface="Calibri"/>
              <a:cs typeface="Times New Roman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2400" b="1" dirty="0" smtClean="0">
                <a:latin typeface="Calibri"/>
                <a:ea typeface="Calibri"/>
                <a:cs typeface="Times New Roman"/>
              </a:rPr>
              <a:t>Implementing </a:t>
            </a:r>
            <a:r>
              <a:rPr lang="en-US" sz="2400" b="1" dirty="0" err="1">
                <a:latin typeface="Calibri"/>
                <a:ea typeface="Calibri"/>
                <a:cs typeface="Times New Roman"/>
              </a:rPr>
              <a:t>DevOps</a:t>
            </a:r>
            <a:r>
              <a:rPr lang="en-US" sz="2400" b="1" dirty="0">
                <a:latin typeface="Calibri"/>
                <a:ea typeface="Calibri"/>
                <a:cs typeface="Times New Roman"/>
              </a:rPr>
              <a:t> in the Real </a:t>
            </a:r>
            <a:r>
              <a:rPr lang="en-US" sz="2400" b="1" dirty="0" smtClean="0">
                <a:latin typeface="Calibri"/>
                <a:ea typeface="Calibri"/>
                <a:cs typeface="Times New Roman"/>
              </a:rPr>
              <a:t>World</a:t>
            </a:r>
            <a:endParaRPr lang="pl-PL" sz="2400" b="1" dirty="0" smtClean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u="sng" dirty="0" smtClean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3"/>
              </a:rPr>
              <a:t>https</a:t>
            </a:r>
            <a:r>
              <a:rPr lang="en-US" u="sng" dirty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3"/>
              </a:rPr>
              <a:t>://</a:t>
            </a:r>
            <a:r>
              <a:rPr lang="en-US" u="sng" dirty="0" smtClean="0">
                <a:solidFill>
                  <a:srgbClr val="0563C1"/>
                </a:solidFill>
                <a:latin typeface="Calibri"/>
                <a:ea typeface="Calibri"/>
                <a:cs typeface="Times New Roman"/>
                <a:hlinkClick r:id="rId3"/>
              </a:rPr>
              <a:t>app.pluralsight.com/library/courses/implementing-devops-real-world/table-of-contents</a:t>
            </a:r>
            <a:endParaRPr lang="pl-PL" u="sng" dirty="0" smtClean="0">
              <a:solidFill>
                <a:srgbClr val="0563C1"/>
              </a:solidFill>
              <a:latin typeface="Calibri"/>
              <a:ea typeface="Calibri"/>
              <a:cs typeface="Times New Roman"/>
            </a:endParaRPr>
          </a:p>
          <a:p>
            <a:r>
              <a:rPr lang="pl-PL" dirty="0" smtClean="0">
                <a:latin typeface="Calibri"/>
                <a:ea typeface="Calibri"/>
                <a:cs typeface="Times New Roman"/>
                <a:hlinkClick r:id="rId4"/>
              </a:rPr>
              <a:t>DevOps 2017 conference in Helsinki </a:t>
            </a:r>
            <a:endParaRPr lang="pl-PL" dirty="0" smtClean="0">
              <a:latin typeface="Calibri"/>
              <a:ea typeface="Calibri"/>
              <a:cs typeface="Times New Roman"/>
            </a:endParaRPr>
          </a:p>
          <a:p>
            <a:r>
              <a:rPr lang="pl-PL" dirty="0">
                <a:latin typeface="Calibri"/>
                <a:ea typeface="Calibri"/>
                <a:cs typeface="Times New Roman"/>
                <a:hlinkClick r:id="rId5"/>
              </a:rPr>
              <a:t>https://devops.com</a:t>
            </a:r>
            <a:r>
              <a:rPr lang="pl-PL" dirty="0" smtClean="0">
                <a:latin typeface="Calibri"/>
                <a:ea typeface="Calibri"/>
                <a:cs typeface="Times New Roman"/>
                <a:hlinkClick r:id="rId5"/>
              </a:rPr>
              <a:t>/</a:t>
            </a:r>
            <a:r>
              <a:rPr lang="pl-PL" dirty="0" smtClean="0">
                <a:latin typeface="Calibri"/>
                <a:ea typeface="Calibri"/>
                <a:cs typeface="Times New Roman"/>
              </a:rPr>
              <a:t> </a:t>
            </a:r>
            <a:endParaRPr lang="pl-PL" dirty="0"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pl-PL" u="sng" dirty="0" smtClean="0">
              <a:solidFill>
                <a:srgbClr val="0563C1"/>
              </a:solidFill>
              <a:latin typeface="Calibri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pl-PL" dirty="0">
              <a:latin typeface="Calibri"/>
              <a:ea typeface="Calibri"/>
              <a:cs typeface="Times New Roman"/>
            </a:endParaRPr>
          </a:p>
          <a:p>
            <a:endParaRPr lang="pl-PL" dirty="0"/>
          </a:p>
        </p:txBody>
      </p:sp>
      <p:sp>
        <p:nvSpPr>
          <p:cNvPr id="9" name="Oval 8"/>
          <p:cNvSpPr/>
          <p:nvPr/>
        </p:nvSpPr>
        <p:spPr>
          <a:xfrm>
            <a:off x="157655" y="304883"/>
            <a:ext cx="725214" cy="662152"/>
          </a:xfrm>
          <a:prstGeom prst="ellipse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1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12" y="766434"/>
            <a:ext cx="134778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41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6" y="6363138"/>
            <a:ext cx="6873875" cy="215900"/>
          </a:xfrm>
        </p:spPr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4516" y="186403"/>
            <a:ext cx="6706256" cy="645224"/>
          </a:xfrm>
        </p:spPr>
        <p:txBody>
          <a:bodyPr/>
          <a:lstStyle/>
          <a:p>
            <a:r>
              <a:rPr lang="nl-BE" dirty="0" smtClean="0"/>
              <a:t>Pilot Travel Journal sessions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316" y="1229710"/>
            <a:ext cx="2442597" cy="243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64" y="1364880"/>
            <a:ext cx="3191308" cy="229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398579" y="1954924"/>
            <a:ext cx="677918" cy="490865"/>
          </a:xfrm>
          <a:prstGeom prst="right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2750" y="4083268"/>
            <a:ext cx="8318284" cy="1277007"/>
          </a:xfrm>
          <a:prstGeom prst="roundRect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nl-BE" sz="2000" dirty="0" smtClean="0">
                <a:solidFill>
                  <a:schemeClr val="tx1"/>
                </a:solidFill>
              </a:rPr>
              <a:t>: After/during each pilot. Invitations will follow</a:t>
            </a:r>
          </a:p>
          <a:p>
            <a:r>
              <a:rPr lang="nl-BE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Moderated</a:t>
            </a:r>
            <a:r>
              <a:rPr lang="nl-BE" sz="2000" dirty="0" smtClean="0">
                <a:solidFill>
                  <a:schemeClr val="tx1"/>
                </a:solidFill>
              </a:rPr>
              <a:t>: by one of the Pilot Travellers (drs members)</a:t>
            </a:r>
          </a:p>
          <a:p>
            <a:r>
              <a:rPr lang="nl-BE" sz="2000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Purpose</a:t>
            </a:r>
            <a:r>
              <a:rPr lang="nl-BE" sz="2000" dirty="0" smtClean="0">
                <a:solidFill>
                  <a:schemeClr val="tx1"/>
                </a:solidFill>
              </a:rPr>
              <a:t>: improve SME’s understanding of the impact of devops for their area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2750" y="169475"/>
            <a:ext cx="725214" cy="662152"/>
          </a:xfrm>
          <a:prstGeom prst="ellipse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2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3339" y="228025"/>
            <a:ext cx="8616882" cy="765203"/>
          </a:xfrm>
        </p:spPr>
        <p:txBody>
          <a:bodyPr/>
          <a:lstStyle/>
          <a:p>
            <a:r>
              <a:rPr lang="nl-BE" dirty="0" smtClean="0"/>
              <a:t>Summary of the assessment :Iterative approach</a:t>
            </a:r>
            <a:endParaRPr lang="pl-PL" dirty="0"/>
          </a:p>
        </p:txBody>
      </p:sp>
      <p:sp>
        <p:nvSpPr>
          <p:cNvPr id="8" name="Right Arrow 7"/>
          <p:cNvSpPr/>
          <p:nvPr/>
        </p:nvSpPr>
        <p:spPr>
          <a:xfrm>
            <a:off x="457201" y="2317519"/>
            <a:ext cx="7930055" cy="567558"/>
          </a:xfrm>
          <a:prstGeom prst="rightArrow">
            <a:avLst/>
          </a:prstGeom>
          <a:solidFill>
            <a:srgbClr val="0070C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bg1"/>
                </a:solidFill>
              </a:rPr>
              <a:t>2017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6" y="3009635"/>
            <a:ext cx="1198895" cy="75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973" y="1143153"/>
            <a:ext cx="1414677" cy="101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36" y="1121197"/>
            <a:ext cx="1414677" cy="101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344" y="1143154"/>
            <a:ext cx="1414677" cy="101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56" y="1143154"/>
            <a:ext cx="1414677" cy="101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57" y="1166635"/>
            <a:ext cx="1414677" cy="101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74662" y="2934923"/>
            <a:ext cx="843974" cy="84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70370" y="2938674"/>
            <a:ext cx="843974" cy="84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1993" y="2934924"/>
            <a:ext cx="843974" cy="84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4029" y="2938674"/>
            <a:ext cx="843974" cy="84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8656" y="2938674"/>
            <a:ext cx="843974" cy="84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57201" y="4193626"/>
            <a:ext cx="2525110" cy="993227"/>
          </a:xfrm>
          <a:prstGeom prst="roundRect">
            <a:avLst/>
          </a:prstGeom>
          <a:solidFill>
            <a:srgbClr val="FFFF9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First assessement due: 30/6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318635" y="4172605"/>
            <a:ext cx="4501061" cy="1014249"/>
          </a:xfrm>
          <a:prstGeom prst="roundRect">
            <a:avLst/>
          </a:prstGeom>
          <a:solidFill>
            <a:srgbClr val="FFFF99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smtClean="0">
                <a:solidFill>
                  <a:schemeClr val="tx1"/>
                </a:solidFill>
              </a:rPr>
              <a:t>Possible updates based on improved understanding during our devlops journey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0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5" y="1271841"/>
            <a:ext cx="7869793" cy="33001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889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7" name="TextBox 6"/>
          <p:cNvSpPr txBox="1"/>
          <p:nvPr/>
        </p:nvSpPr>
        <p:spPr>
          <a:xfrm>
            <a:off x="1813034" y="3011214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w</a:t>
            </a:r>
            <a:r>
              <a:rPr lang="pl-PL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hat is DevOps ?</a:t>
            </a:r>
          </a:p>
        </p:txBody>
      </p:sp>
    </p:spTree>
    <p:extLst>
      <p:ext uri="{BB962C8B-B14F-4D97-AF65-F5344CB8AC3E}">
        <p14:creationId xmlns:p14="http://schemas.microsoft.com/office/powerpoint/2010/main" val="391628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Znalezione obrazy dla zapytania it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10" y="932724"/>
            <a:ext cx="4286250" cy="36717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1" y="164637"/>
            <a:ext cx="4644008" cy="3780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arallelogram 3"/>
          <p:cNvSpPr/>
          <p:nvPr/>
        </p:nvSpPr>
        <p:spPr>
          <a:xfrm>
            <a:off x="2699792" y="0"/>
            <a:ext cx="3600400" cy="6858000"/>
          </a:xfrm>
          <a:prstGeom prst="parallelogram">
            <a:avLst>
              <a:gd name="adj" fmla="val 6642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/>
          <p:cNvSpPr txBox="1"/>
          <p:nvPr/>
        </p:nvSpPr>
        <p:spPr>
          <a:xfrm>
            <a:off x="755576" y="5941537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smtClean="0">
                <a:latin typeface="Lucida Console" panose="020B0609040504020204" pitchFamily="49" charset="0"/>
              </a:rPr>
              <a:t>&lt;DEV&gt;</a:t>
            </a:r>
            <a:endParaRPr lang="pl-PL" sz="4400" b="1" dirty="0">
              <a:latin typeface="Lucida Console" panose="020B060904050402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7984" y="5859464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pl-PL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Lucida Console" panose="020B0609040504020204" pitchFamily="49" charset="0"/>
              </a:rPr>
              <a:t>OPS</a:t>
            </a:r>
            <a:endParaRPr lang="pl-PL" sz="44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Lucida Console" panose="020B0609040504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5941536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{OR}</a:t>
            </a:r>
            <a:endParaRPr lang="pl-PL" sz="40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3813043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/>
              <a:t>Our application is growing, we need a new server ASAP!</a:t>
            </a:r>
            <a:endParaRPr lang="pl-PL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33610" y="4604511"/>
            <a:ext cx="366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/>
              <a:t>Ok... But its going to take some time to sort this out.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20552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362" y="1028734"/>
            <a:ext cx="4582106" cy="37432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40" y="164638"/>
            <a:ext cx="4716015" cy="3428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arallelogram 3"/>
          <p:cNvSpPr/>
          <p:nvPr/>
        </p:nvSpPr>
        <p:spPr>
          <a:xfrm>
            <a:off x="2699792" y="0"/>
            <a:ext cx="3600400" cy="6858000"/>
          </a:xfrm>
          <a:prstGeom prst="parallelogram">
            <a:avLst>
              <a:gd name="adj" fmla="val 6642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/>
          <p:cNvSpPr txBox="1"/>
          <p:nvPr/>
        </p:nvSpPr>
        <p:spPr>
          <a:xfrm>
            <a:off x="814834" y="5920830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smtClean="0">
                <a:latin typeface="Lucida Console" panose="020B0609040504020204" pitchFamily="49" charset="0"/>
              </a:rPr>
              <a:t>&lt;DEV&gt;</a:t>
            </a:r>
            <a:endParaRPr lang="pl-PL" sz="4400" b="1">
              <a:latin typeface="Lucida Console" panose="020B060904050402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1500" y="5901953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pl-PL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Lucida Console" panose="020B0609040504020204" pitchFamily="49" charset="0"/>
              </a:rPr>
              <a:t>OPS</a:t>
            </a:r>
            <a:endParaRPr lang="pl-PL" sz="44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Lucida Console" panose="020B0609040504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82654" y="5932728"/>
            <a:ext cx="1681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{OR}</a:t>
            </a:r>
            <a:endParaRPr lang="pl-PL" sz="40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939" y="3739205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/>
              <a:t>We need new feature to be deployed on Prod ASAP!</a:t>
            </a:r>
            <a:endParaRPr lang="pl-PL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17604" y="4822794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/>
              <a:t>No! It finally works fine after last release.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41530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12"/>
          <a:stretch/>
        </p:blipFill>
        <p:spPr bwMode="auto">
          <a:xfrm>
            <a:off x="109200" y="260648"/>
            <a:ext cx="4822840" cy="35523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969"/>
          <a:stretch/>
        </p:blipFill>
        <p:spPr bwMode="auto">
          <a:xfrm>
            <a:off x="5868144" y="0"/>
            <a:ext cx="327585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arallelogram 3"/>
          <p:cNvSpPr/>
          <p:nvPr/>
        </p:nvSpPr>
        <p:spPr>
          <a:xfrm>
            <a:off x="2771800" y="0"/>
            <a:ext cx="3600400" cy="6885384"/>
          </a:xfrm>
          <a:prstGeom prst="parallelogram">
            <a:avLst>
              <a:gd name="adj" fmla="val 6642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/>
          <p:cNvSpPr txBox="1"/>
          <p:nvPr/>
        </p:nvSpPr>
        <p:spPr>
          <a:xfrm>
            <a:off x="761746" y="5859464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smtClean="0">
                <a:latin typeface="Lucida Console" panose="020B0609040504020204" pitchFamily="49" charset="0"/>
              </a:rPr>
              <a:t>&lt;DEV&gt;</a:t>
            </a:r>
            <a:endParaRPr lang="pl-PL" sz="4400" b="1" dirty="0">
              <a:latin typeface="Lucida Console" panose="020B060904050402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9942" y="5788230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pl-PL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Lucida Console" panose="020B0609040504020204" pitchFamily="49" charset="0"/>
              </a:rPr>
              <a:t>OPS</a:t>
            </a:r>
            <a:endParaRPr lang="pl-PL" sz="4400" b="1" cap="all" dirty="0">
              <a:ln w="0"/>
              <a:effectLst>
                <a:reflection blurRad="12700" stA="50000" endPos="50000" dist="5000" dir="5400000" sy="-100000" rotWithShape="0"/>
              </a:effectLst>
              <a:latin typeface="Lucida Console" panose="020B0609040504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8948" y="5852000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{OR}</a:t>
            </a:r>
            <a:endParaRPr lang="pl-PL" sz="40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5" b="9617"/>
          <a:stretch/>
        </p:blipFill>
        <p:spPr bwMode="auto">
          <a:xfrm>
            <a:off x="1098376" y="1102098"/>
            <a:ext cx="6858000" cy="313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arallelogram 3"/>
          <p:cNvSpPr/>
          <p:nvPr/>
        </p:nvSpPr>
        <p:spPr>
          <a:xfrm>
            <a:off x="3779912" y="0"/>
            <a:ext cx="1368152" cy="6858000"/>
          </a:xfrm>
          <a:prstGeom prst="parallelogram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/>
          <p:cNvSpPr txBox="1"/>
          <p:nvPr/>
        </p:nvSpPr>
        <p:spPr>
          <a:xfrm>
            <a:off x="827584" y="332657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smtClean="0">
                <a:latin typeface="Lucida Console" panose="020B0609040504020204" pitchFamily="49" charset="0"/>
              </a:rPr>
              <a:t>&lt;DEV&gt;</a:t>
            </a:r>
            <a:endParaRPr lang="pl-PL" sz="4400" b="1">
              <a:latin typeface="Lucida Console" panose="020B060904050402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332441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pl-PL" sz="4400" b="1" cap="all" smtClean="0">
                <a:ln w="0"/>
                <a:effectLst>
                  <a:reflection blurRad="12700" stA="50000" endPos="50000" dist="5000" dir="5400000" sy="-100000" rotWithShape="0"/>
                </a:effectLst>
                <a:latin typeface="Lucida Console" panose="020B0609040504020204" pitchFamily="49" charset="0"/>
              </a:rPr>
              <a:t>OPS</a:t>
            </a:r>
            <a:endParaRPr lang="pl-PL" sz="4400" b="1" cap="all">
              <a:ln w="0"/>
              <a:effectLst>
                <a:reflection blurRad="12700" stA="50000" endPos="50000" dist="5000" dir="5400000" sy="-100000" rotWithShape="0"/>
              </a:effectLst>
              <a:latin typeface="Lucida Console" panose="020B0609040504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7904" y="332657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smtClean="0">
                <a:solidFill>
                  <a:schemeClr val="bg1"/>
                </a:solidFill>
                <a:latin typeface="Lucida Console" panose="020B0609040504020204" pitchFamily="49" charset="0"/>
              </a:rPr>
              <a:t>{OR}</a:t>
            </a:r>
            <a:endParaRPr lang="pl-PL" sz="4400" b="1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484" y="4241801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smtClean="0"/>
              <a:t>Developer priorities</a:t>
            </a:r>
            <a:endParaRPr lang="pl-PL" sz="2400" b="1"/>
          </a:p>
        </p:txBody>
      </p:sp>
      <p:sp>
        <p:nvSpPr>
          <p:cNvPr id="9" name="TextBox 8"/>
          <p:cNvSpPr txBox="1"/>
          <p:nvPr/>
        </p:nvSpPr>
        <p:spPr>
          <a:xfrm>
            <a:off x="5170512" y="4241801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smtClean="0"/>
              <a:t>Operational priorites</a:t>
            </a:r>
            <a:endParaRPr lang="pl-PL" sz="2400" b="1"/>
          </a:p>
        </p:txBody>
      </p:sp>
      <p:sp>
        <p:nvSpPr>
          <p:cNvPr id="2" name="TextBox 1"/>
          <p:cNvSpPr txBox="1"/>
          <p:nvPr/>
        </p:nvSpPr>
        <p:spPr>
          <a:xfrm rot="5400000">
            <a:off x="2204083" y="3514582"/>
            <a:ext cx="459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smtClean="0">
                <a:solidFill>
                  <a:schemeClr val="bg1"/>
                </a:solidFill>
              </a:rPr>
              <a:t>Wall of confusion</a:t>
            </a:r>
            <a:endParaRPr lang="pl-PL" sz="40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501317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mtClean="0"/>
              <a:t>Create a change</a:t>
            </a:r>
          </a:p>
          <a:p>
            <a:r>
              <a:rPr lang="pl-PL" smtClean="0"/>
              <a:t>Add or modify Feature</a:t>
            </a:r>
            <a:endParaRPr lang="pl-PL"/>
          </a:p>
        </p:txBody>
      </p:sp>
      <p:sp>
        <p:nvSpPr>
          <p:cNvPr id="11" name="TextBox 10"/>
          <p:cNvSpPr txBox="1"/>
          <p:nvPr/>
        </p:nvSpPr>
        <p:spPr>
          <a:xfrm>
            <a:off x="5328084" y="5013177"/>
            <a:ext cx="2916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mtClean="0"/>
              <a:t>Create stability</a:t>
            </a:r>
          </a:p>
          <a:p>
            <a:r>
              <a:rPr lang="pl-PL" smtClean="0"/>
              <a:t>Create or enhance services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62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What is DevOps ?</a:t>
            </a:r>
            <a:endParaRPr lang="pl-PL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875324"/>
              </p:ext>
            </p:extLst>
          </p:nvPr>
        </p:nvGraphicFramePr>
        <p:xfrm>
          <a:off x="614854" y="1198179"/>
          <a:ext cx="8198070" cy="4603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298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DevOps transformation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pl-PL" noProof="0" smtClean="0"/>
              <a:t>21st of June, 2017</a:t>
            </a:r>
            <a:endParaRPr lang="en-US" noProof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0" y="726856"/>
            <a:ext cx="84867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32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White 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0.xml><?xml version="1.0" encoding="utf-8"?>
<a:theme xmlns:a="http://schemas.openxmlformats.org/drawingml/2006/main" name="Mack Trucks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1.xml><?xml version="1.0" encoding="utf-8"?>
<a:theme xmlns:a="http://schemas.openxmlformats.org/drawingml/2006/main" name="UD Trucks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Eicher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3.xml><?xml version="1.0" encoding="utf-8"?>
<a:theme xmlns:a="http://schemas.openxmlformats.org/drawingml/2006/main" name="Black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4.xml><?xml version="1.0" encoding="utf-8"?>
<a:theme xmlns:a="http://schemas.openxmlformats.org/drawingml/2006/main" name="White_Volvo Group Headquarters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Globe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Bridge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Volvo Trucks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Buses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VCE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Penta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Renault Trucks_Volvo Group IT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AC0F0705BB3049B39126A0129F28B9" ma:contentTypeVersion="0" ma:contentTypeDescription="Create a new document." ma:contentTypeScope="" ma:versionID="85c6db5bd2756c057bc38837949c610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C9B453-97B2-4AE5-AFA2-8B0A50F02E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DB8478-B382-468A-A72D-C208AE3336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C8B30F-AFA4-4E36-802A-F30F1550EB92}">
  <ds:schemaRefs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1673</Words>
  <Application>Microsoft Office PowerPoint</Application>
  <PresentationFormat>On-screen Show (4:3)</PresentationFormat>
  <Paragraphs>284</Paragraphs>
  <Slides>29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1_White Volvo Group IT</vt:lpstr>
      <vt:lpstr>White_Volvo Group IT</vt:lpstr>
      <vt:lpstr>Globe_Volvo Group IT</vt:lpstr>
      <vt:lpstr>Bridge_Volvo Group IT</vt:lpstr>
      <vt:lpstr>Volvo Trucks_Volvo Group IT</vt:lpstr>
      <vt:lpstr>Buses_Volvo Group IT</vt:lpstr>
      <vt:lpstr>VCE_Volvo Group IT</vt:lpstr>
      <vt:lpstr>Penta_Volvo Group IT</vt:lpstr>
      <vt:lpstr>Renault Trucks_Volvo Group IT</vt:lpstr>
      <vt:lpstr>Mack Trucks_Volvo Group IT</vt:lpstr>
      <vt:lpstr>UD Trucks_Volvo Group IT</vt:lpstr>
      <vt:lpstr>Eicher_Volvo Group IT</vt:lpstr>
      <vt:lpstr>Black</vt:lpstr>
      <vt:lpstr>White_Volvo Group Headquarters</vt:lpstr>
      <vt:lpstr>Shared IT Services DevOps transformation  ECOSYSTEM track kick off session  21st of June 2017</vt:lpstr>
      <vt:lpstr>Purpose of the meeting and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DevOps ?</vt:lpstr>
      <vt:lpstr>PowerPoint Presentation</vt:lpstr>
      <vt:lpstr>More information and training</vt:lpstr>
      <vt:lpstr>PowerPoint Presentation</vt:lpstr>
      <vt:lpstr>DevOps transformation initiave is now started by DRS organization</vt:lpstr>
      <vt:lpstr>Devops change initiative</vt:lpstr>
      <vt:lpstr>DevOps transformation first steps - PILOTS </vt:lpstr>
      <vt:lpstr>Pilots and „ecosystem track” connection</vt:lpstr>
      <vt:lpstr>Who are the pilots ?</vt:lpstr>
      <vt:lpstr>PowerPoint Presentation</vt:lpstr>
      <vt:lpstr>Devops Change Initiative</vt:lpstr>
      <vt:lpstr>Devops Ecosystem Track: two main subdeliverables </vt:lpstr>
      <vt:lpstr>Adaptions IT directives,  Processes, Methods and Frameworks. </vt:lpstr>
      <vt:lpstr>Inventory</vt:lpstr>
      <vt:lpstr>Assessment</vt:lpstr>
      <vt:lpstr>4 Simple Assessment questions  &lt;name of process/method/framework/directive&gt;  </vt:lpstr>
      <vt:lpstr>Example of the summary Assessment</vt:lpstr>
      <vt:lpstr>How to get to ‘know devops’?</vt:lpstr>
      <vt:lpstr>Familiarize yourself with the “devops market knowledge”</vt:lpstr>
      <vt:lpstr>Pilot Travel Journal sessions</vt:lpstr>
      <vt:lpstr>Summary of the assessment :Iterative approach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2011-06-19T11:34:50Z</dcterms:created>
  <dcterms:modified xsi:type="dcterms:W3CDTF">2017-08-31T06:25:01Z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0x0101009DAC0F0705BB3049B39126A0129F28B9</vt:lpwstr>
  </property>
</Properties>
</file>